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2" r:id="rId7"/>
    <p:sldId id="268" r:id="rId8"/>
    <p:sldId id="270" r:id="rId9"/>
    <p:sldId id="300" r:id="rId10"/>
    <p:sldId id="301" r:id="rId11"/>
    <p:sldId id="271" r:id="rId12"/>
    <p:sldId id="274" r:id="rId13"/>
    <p:sldId id="275" r:id="rId14"/>
    <p:sldId id="276" r:id="rId15"/>
    <p:sldId id="277" r:id="rId16"/>
    <p:sldId id="278" r:id="rId17"/>
    <p:sldId id="279" r:id="rId18"/>
    <p:sldId id="281" r:id="rId19"/>
    <p:sldId id="280"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72" r:id="rId33"/>
    <p:sldId id="295" r:id="rId34"/>
    <p:sldId id="296" r:id="rId35"/>
    <p:sldId id="294" r:id="rId36"/>
    <p:sldId id="297" r:id="rId37"/>
    <p:sldId id="298" r:id="rId38"/>
    <p:sldId id="299" r:id="rId39"/>
    <p:sldId id="302" r:id="rId40"/>
    <p:sldId id="266" r:id="rId41"/>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567" autoAdjust="0"/>
  </p:normalViewPr>
  <p:slideViewPr>
    <p:cSldViewPr>
      <p:cViewPr varScale="1">
        <p:scale>
          <a:sx n="19" d="100"/>
          <a:sy n="19" d="100"/>
        </p:scale>
        <p:origin x="48" y="72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bg1">
            <a:lumMod val="8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bg1">
            <a:lumMod val="8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accent1">
            <a:lumMod val="7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accent1">
            <a:lumMod val="7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accent1">
            <a:lumMod val="7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accent1">
            <a:lumMod val="7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accent1">
            <a:lumMod val="7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accent1">
            <a:lumMod val="7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accent1">
            <a:lumMod val="7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accent1">
            <a:lumMod val="7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accent1">
            <a:lumMod val="7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accent1">
            <a:lumMod val="7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accent1">
            <a:lumMod val="7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accent1">
            <a:lumMod val="7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accent1">
            <a:lumMod val="7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accent1">
            <a:lumMod val="7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accent1">
            <a:lumMod val="7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accent1">
            <a:lumMod val="7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accent1">
            <a:lumMod val="7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accent1">
            <a:lumMod val="7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accent1">
            <a:lumMod val="7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accent1">
            <a:lumMod val="7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bg1">
            <a:lumMod val="85000"/>
          </a:schemeClr>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bg1">
            <a:lumMod val="8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bg1">
            <a:lumMod val="8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bg1">
            <a:lumMod val="8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bg1">
            <a:lumMod val="8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bg1">
            <a:lumMod val="8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bg1">
            <a:lumMod val="8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bg1">
            <a:lumMod val="8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accent1">
            <a:lumMod val="7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accent1">
            <a:lumMod val="7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accent1">
            <a:lumMod val="7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accent1">
            <a:lumMod val="7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accent1">
            <a:lumMod val="7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7B74905-C917-44F9-86BC-0C921607391A}"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55A2D44-B1D4-45C2-9668-EE9A82DA4B3D}">
      <dgm:prSet phldrT="[Text]"/>
      <dgm:spPr/>
      <dgm:t>
        <a:bodyPr/>
        <a:lstStyle/>
        <a:p>
          <a:r>
            <a:rPr lang="pt-BR" b="0" i="0" dirty="0"/>
            <a:t>MAE : 88.503893</a:t>
          </a:r>
          <a:endParaRPr lang="en-GB" dirty="0"/>
        </a:p>
      </dgm:t>
    </dgm:pt>
    <dgm:pt modelId="{3B0BBAAC-CCDA-42B5-BCB6-95E48CFA18F8}" type="parTrans" cxnId="{B2DDB3B8-B495-4223-BA17-8CDE36990BB8}">
      <dgm:prSet/>
      <dgm:spPr/>
      <dgm:t>
        <a:bodyPr/>
        <a:lstStyle/>
        <a:p>
          <a:endParaRPr lang="en-GB"/>
        </a:p>
      </dgm:t>
    </dgm:pt>
    <dgm:pt modelId="{30536E60-6D1D-41AA-8F6E-1BF81AC54896}" type="sibTrans" cxnId="{B2DDB3B8-B495-4223-BA17-8CDE36990BB8}">
      <dgm:prSet/>
      <dgm:spPr/>
      <dgm:t>
        <a:bodyPr/>
        <a:lstStyle/>
        <a:p>
          <a:endParaRPr lang="en-GB"/>
        </a:p>
      </dgm:t>
    </dgm:pt>
    <dgm:pt modelId="{713FDED9-0A51-4A8F-889E-7111A7431E93}">
      <dgm:prSet phldrT="[Text]"/>
      <dgm:spPr/>
      <dgm:t>
        <a:bodyPr/>
        <a:lstStyle/>
        <a:p>
          <a:r>
            <a:rPr lang="pt-BR" b="0" i="0" dirty="0"/>
            <a:t>RMSE : 115.361871 </a:t>
          </a:r>
          <a:endParaRPr lang="en-GB" dirty="0"/>
        </a:p>
      </dgm:t>
    </dgm:pt>
    <dgm:pt modelId="{576E23E1-B95A-4A57-999B-7056781A8C7E}" type="parTrans" cxnId="{678BB979-DA45-4296-85E2-475F4166EA6A}">
      <dgm:prSet/>
      <dgm:spPr/>
      <dgm:t>
        <a:bodyPr/>
        <a:lstStyle/>
        <a:p>
          <a:endParaRPr lang="en-GB"/>
        </a:p>
      </dgm:t>
    </dgm:pt>
    <dgm:pt modelId="{8F8FD772-2CAD-4765-B1D8-C0AFDE1A4CD9}" type="sibTrans" cxnId="{678BB979-DA45-4296-85E2-475F4166EA6A}">
      <dgm:prSet/>
      <dgm:spPr/>
      <dgm:t>
        <a:bodyPr/>
        <a:lstStyle/>
        <a:p>
          <a:endParaRPr lang="en-GB"/>
        </a:p>
      </dgm:t>
    </dgm:pt>
    <dgm:pt modelId="{00859CE2-B1AB-46AA-96B7-6E7E2148C7EE}">
      <dgm:prSet phldrT="[Text]"/>
      <dgm:spPr/>
      <dgm:t>
        <a:bodyPr/>
        <a:lstStyle/>
        <a:p>
          <a:r>
            <a:rPr lang="pt-BR" b="0" i="0" dirty="0"/>
            <a:t>MAPE : 4.026521</a:t>
          </a:r>
          <a:endParaRPr lang="en-GB" dirty="0"/>
        </a:p>
      </dgm:t>
    </dgm:pt>
    <dgm:pt modelId="{31A2CBCD-5E00-4966-9FB3-EB6E780E5909}" type="parTrans" cxnId="{C181DE5F-1833-4AA2-9663-5A0CAC327D67}">
      <dgm:prSet/>
      <dgm:spPr/>
      <dgm:t>
        <a:bodyPr/>
        <a:lstStyle/>
        <a:p>
          <a:endParaRPr lang="en-GB"/>
        </a:p>
      </dgm:t>
    </dgm:pt>
    <dgm:pt modelId="{A10B733B-46FE-4E0C-ACB3-F136BF091E16}" type="sibTrans" cxnId="{C181DE5F-1833-4AA2-9663-5A0CAC327D67}">
      <dgm:prSet/>
      <dgm:spPr/>
      <dgm:t>
        <a:bodyPr/>
        <a:lstStyle/>
        <a:p>
          <a:endParaRPr lang="en-GB"/>
        </a:p>
      </dgm:t>
    </dgm:pt>
    <dgm:pt modelId="{3CDF0A05-82E9-4DAA-B391-AA8B65BE56A5}">
      <dgm:prSet/>
      <dgm:spPr/>
      <dgm:t>
        <a:bodyPr/>
        <a:lstStyle/>
        <a:p>
          <a:r>
            <a:rPr lang="pt-BR" b="0" i="0" dirty="0"/>
            <a:t>R2 : 0.963248</a:t>
          </a:r>
          <a:endParaRPr lang="en-GB" dirty="0"/>
        </a:p>
      </dgm:t>
    </dgm:pt>
    <dgm:pt modelId="{D6FC3578-82F4-4319-AD97-4F34554E4380}" type="parTrans" cxnId="{7F75A63B-65AB-40B3-826F-42AAAC6449B6}">
      <dgm:prSet/>
      <dgm:spPr/>
      <dgm:t>
        <a:bodyPr/>
        <a:lstStyle/>
        <a:p>
          <a:endParaRPr lang="en-GB"/>
        </a:p>
      </dgm:t>
    </dgm:pt>
    <dgm:pt modelId="{E028A6A9-8E63-41EB-BEF0-80047AB9FA1F}" type="sibTrans" cxnId="{7F75A63B-65AB-40B3-826F-42AAAC6449B6}">
      <dgm:prSet/>
      <dgm:spPr/>
      <dgm:t>
        <a:bodyPr/>
        <a:lstStyle/>
        <a:p>
          <a:endParaRPr lang="en-GB"/>
        </a:p>
      </dgm:t>
    </dgm:pt>
    <dgm:pt modelId="{758BDC35-2DB0-4D50-9FA2-38D05D8D0F6A}" type="pres">
      <dgm:prSet presAssocID="{F7B74905-C917-44F9-86BC-0C921607391A}" presName="rootnode" presStyleCnt="0">
        <dgm:presLayoutVars>
          <dgm:chMax/>
          <dgm:chPref/>
          <dgm:dir/>
          <dgm:animLvl val="lvl"/>
        </dgm:presLayoutVars>
      </dgm:prSet>
      <dgm:spPr/>
    </dgm:pt>
    <dgm:pt modelId="{9741C8F3-47C9-45EE-8AA8-03E8B8AFA523}" type="pres">
      <dgm:prSet presAssocID="{355A2D44-B1D4-45C2-9668-EE9A82DA4B3D}" presName="composite" presStyleCnt="0"/>
      <dgm:spPr/>
    </dgm:pt>
    <dgm:pt modelId="{8020FC49-32EB-48BC-A735-676BCEB729D5}" type="pres">
      <dgm:prSet presAssocID="{355A2D44-B1D4-45C2-9668-EE9A82DA4B3D}" presName="LShape" presStyleLbl="alignNode1" presStyleIdx="0" presStyleCnt="7"/>
      <dgm:spPr/>
    </dgm:pt>
    <dgm:pt modelId="{AD04A3D5-A6C4-42B2-9B31-AB10E5A64B0D}" type="pres">
      <dgm:prSet presAssocID="{355A2D44-B1D4-45C2-9668-EE9A82DA4B3D}" presName="ParentText" presStyleLbl="revTx" presStyleIdx="0" presStyleCnt="4">
        <dgm:presLayoutVars>
          <dgm:chMax val="0"/>
          <dgm:chPref val="0"/>
          <dgm:bulletEnabled val="1"/>
        </dgm:presLayoutVars>
      </dgm:prSet>
      <dgm:spPr/>
    </dgm:pt>
    <dgm:pt modelId="{8DF91163-78EF-4022-ACBD-6A6F396C2E64}" type="pres">
      <dgm:prSet presAssocID="{355A2D44-B1D4-45C2-9668-EE9A82DA4B3D}" presName="Triangle" presStyleLbl="alignNode1" presStyleIdx="1" presStyleCnt="7"/>
      <dgm:spPr/>
    </dgm:pt>
    <dgm:pt modelId="{E546C745-90C4-4AE3-A65A-FBA930729A7A}" type="pres">
      <dgm:prSet presAssocID="{30536E60-6D1D-41AA-8F6E-1BF81AC54896}" presName="sibTrans" presStyleCnt="0"/>
      <dgm:spPr/>
    </dgm:pt>
    <dgm:pt modelId="{87B98834-2C94-4D7C-8911-33EC164269DA}" type="pres">
      <dgm:prSet presAssocID="{30536E60-6D1D-41AA-8F6E-1BF81AC54896}" presName="space" presStyleCnt="0"/>
      <dgm:spPr/>
    </dgm:pt>
    <dgm:pt modelId="{DB430D19-0FD8-4E44-A4F0-AD0D00F69418}" type="pres">
      <dgm:prSet presAssocID="{713FDED9-0A51-4A8F-889E-7111A7431E93}" presName="composite" presStyleCnt="0"/>
      <dgm:spPr/>
    </dgm:pt>
    <dgm:pt modelId="{A0F0A1C1-E579-4CC2-ABB6-13F3FE0C10A9}" type="pres">
      <dgm:prSet presAssocID="{713FDED9-0A51-4A8F-889E-7111A7431E93}" presName="LShape" presStyleLbl="alignNode1" presStyleIdx="2" presStyleCnt="7"/>
      <dgm:spPr/>
    </dgm:pt>
    <dgm:pt modelId="{1B5195F0-E307-4A4E-9688-063E7AA1C130}" type="pres">
      <dgm:prSet presAssocID="{713FDED9-0A51-4A8F-889E-7111A7431E93}" presName="ParentText" presStyleLbl="revTx" presStyleIdx="1" presStyleCnt="4">
        <dgm:presLayoutVars>
          <dgm:chMax val="0"/>
          <dgm:chPref val="0"/>
          <dgm:bulletEnabled val="1"/>
        </dgm:presLayoutVars>
      </dgm:prSet>
      <dgm:spPr/>
    </dgm:pt>
    <dgm:pt modelId="{1FA89E66-A419-40B5-8A1B-AD30700F5B2E}" type="pres">
      <dgm:prSet presAssocID="{713FDED9-0A51-4A8F-889E-7111A7431E93}" presName="Triangle" presStyleLbl="alignNode1" presStyleIdx="3" presStyleCnt="7"/>
      <dgm:spPr/>
    </dgm:pt>
    <dgm:pt modelId="{7F73CD70-20F0-4267-AA59-47BEE7F728B9}" type="pres">
      <dgm:prSet presAssocID="{8F8FD772-2CAD-4765-B1D8-C0AFDE1A4CD9}" presName="sibTrans" presStyleCnt="0"/>
      <dgm:spPr/>
    </dgm:pt>
    <dgm:pt modelId="{5AD1B39E-738D-4AA7-9A39-E2D455AA1C33}" type="pres">
      <dgm:prSet presAssocID="{8F8FD772-2CAD-4765-B1D8-C0AFDE1A4CD9}" presName="space" presStyleCnt="0"/>
      <dgm:spPr/>
    </dgm:pt>
    <dgm:pt modelId="{F99FB3D2-1A14-451A-8ABD-7C85527B5B36}" type="pres">
      <dgm:prSet presAssocID="{00859CE2-B1AB-46AA-96B7-6E7E2148C7EE}" presName="composite" presStyleCnt="0"/>
      <dgm:spPr/>
    </dgm:pt>
    <dgm:pt modelId="{5EB80A5B-07F4-4901-B2FE-D57D19A99072}" type="pres">
      <dgm:prSet presAssocID="{00859CE2-B1AB-46AA-96B7-6E7E2148C7EE}" presName="LShape" presStyleLbl="alignNode1" presStyleIdx="4" presStyleCnt="7"/>
      <dgm:spPr/>
    </dgm:pt>
    <dgm:pt modelId="{61DFB4AC-AEE9-4F88-A5E1-8008D1D506FE}" type="pres">
      <dgm:prSet presAssocID="{00859CE2-B1AB-46AA-96B7-6E7E2148C7EE}" presName="ParentText" presStyleLbl="revTx" presStyleIdx="2" presStyleCnt="4">
        <dgm:presLayoutVars>
          <dgm:chMax val="0"/>
          <dgm:chPref val="0"/>
          <dgm:bulletEnabled val="1"/>
        </dgm:presLayoutVars>
      </dgm:prSet>
      <dgm:spPr/>
    </dgm:pt>
    <dgm:pt modelId="{C7E7C156-15DC-4F63-8755-D92AB8A1F1AF}" type="pres">
      <dgm:prSet presAssocID="{00859CE2-B1AB-46AA-96B7-6E7E2148C7EE}" presName="Triangle" presStyleLbl="alignNode1" presStyleIdx="5" presStyleCnt="7"/>
      <dgm:spPr/>
    </dgm:pt>
    <dgm:pt modelId="{DB78AFDF-1D5A-4ADA-AB45-0B2185CBC08E}" type="pres">
      <dgm:prSet presAssocID="{A10B733B-46FE-4E0C-ACB3-F136BF091E16}" presName="sibTrans" presStyleCnt="0"/>
      <dgm:spPr/>
    </dgm:pt>
    <dgm:pt modelId="{EC4DEF04-43FA-4B10-B7BE-DC48ABE89D27}" type="pres">
      <dgm:prSet presAssocID="{A10B733B-46FE-4E0C-ACB3-F136BF091E16}" presName="space" presStyleCnt="0"/>
      <dgm:spPr/>
    </dgm:pt>
    <dgm:pt modelId="{429A4BBA-FA25-49C5-AB0F-23CF6FBF720D}" type="pres">
      <dgm:prSet presAssocID="{3CDF0A05-82E9-4DAA-B391-AA8B65BE56A5}" presName="composite" presStyleCnt="0"/>
      <dgm:spPr/>
    </dgm:pt>
    <dgm:pt modelId="{9E8CDB08-BB42-418C-9B44-5EC943ADBA0B}" type="pres">
      <dgm:prSet presAssocID="{3CDF0A05-82E9-4DAA-B391-AA8B65BE56A5}" presName="LShape" presStyleLbl="alignNode1" presStyleIdx="6" presStyleCnt="7"/>
      <dgm:spPr/>
    </dgm:pt>
    <dgm:pt modelId="{8A321F40-4A9C-45BC-8212-9D0F95DF9933}" type="pres">
      <dgm:prSet presAssocID="{3CDF0A05-82E9-4DAA-B391-AA8B65BE56A5}" presName="ParentText" presStyleLbl="revTx" presStyleIdx="3" presStyleCnt="4">
        <dgm:presLayoutVars>
          <dgm:chMax val="0"/>
          <dgm:chPref val="0"/>
          <dgm:bulletEnabled val="1"/>
        </dgm:presLayoutVars>
      </dgm:prSet>
      <dgm:spPr/>
    </dgm:pt>
  </dgm:ptLst>
  <dgm:cxnLst>
    <dgm:cxn modelId="{D756B92C-446E-4685-84E1-FEC9BFF99492}" type="presOf" srcId="{355A2D44-B1D4-45C2-9668-EE9A82DA4B3D}" destId="{AD04A3D5-A6C4-42B2-9B31-AB10E5A64B0D}" srcOrd="0" destOrd="0" presId="urn:microsoft.com/office/officeart/2009/3/layout/StepUpProcess"/>
    <dgm:cxn modelId="{7F75A63B-65AB-40B3-826F-42AAAC6449B6}" srcId="{F7B74905-C917-44F9-86BC-0C921607391A}" destId="{3CDF0A05-82E9-4DAA-B391-AA8B65BE56A5}" srcOrd="3" destOrd="0" parTransId="{D6FC3578-82F4-4319-AD97-4F34554E4380}" sibTransId="{E028A6A9-8E63-41EB-BEF0-80047AB9FA1F}"/>
    <dgm:cxn modelId="{C181DE5F-1833-4AA2-9663-5A0CAC327D67}" srcId="{F7B74905-C917-44F9-86BC-0C921607391A}" destId="{00859CE2-B1AB-46AA-96B7-6E7E2148C7EE}" srcOrd="2" destOrd="0" parTransId="{31A2CBCD-5E00-4966-9FB3-EB6E780E5909}" sibTransId="{A10B733B-46FE-4E0C-ACB3-F136BF091E16}"/>
    <dgm:cxn modelId="{F4EC6D42-7428-4C62-95FA-838CD823CE73}" type="presOf" srcId="{00859CE2-B1AB-46AA-96B7-6E7E2148C7EE}" destId="{61DFB4AC-AEE9-4F88-A5E1-8008D1D506FE}" srcOrd="0" destOrd="0" presId="urn:microsoft.com/office/officeart/2009/3/layout/StepUpProcess"/>
    <dgm:cxn modelId="{678BB979-DA45-4296-85E2-475F4166EA6A}" srcId="{F7B74905-C917-44F9-86BC-0C921607391A}" destId="{713FDED9-0A51-4A8F-889E-7111A7431E93}" srcOrd="1" destOrd="0" parTransId="{576E23E1-B95A-4A57-999B-7056781A8C7E}" sibTransId="{8F8FD772-2CAD-4765-B1D8-C0AFDE1A4CD9}"/>
    <dgm:cxn modelId="{55DBBA7D-AEC5-4812-9BFE-0F45E158F723}" type="presOf" srcId="{713FDED9-0A51-4A8F-889E-7111A7431E93}" destId="{1B5195F0-E307-4A4E-9688-063E7AA1C130}" srcOrd="0" destOrd="0" presId="urn:microsoft.com/office/officeart/2009/3/layout/StepUpProcess"/>
    <dgm:cxn modelId="{8C2A2CAA-6D65-4BFD-9576-048F79B170E9}" type="presOf" srcId="{F7B74905-C917-44F9-86BC-0C921607391A}" destId="{758BDC35-2DB0-4D50-9FA2-38D05D8D0F6A}" srcOrd="0" destOrd="0" presId="urn:microsoft.com/office/officeart/2009/3/layout/StepUpProcess"/>
    <dgm:cxn modelId="{B2DDB3B8-B495-4223-BA17-8CDE36990BB8}" srcId="{F7B74905-C917-44F9-86BC-0C921607391A}" destId="{355A2D44-B1D4-45C2-9668-EE9A82DA4B3D}" srcOrd="0" destOrd="0" parTransId="{3B0BBAAC-CCDA-42B5-BCB6-95E48CFA18F8}" sibTransId="{30536E60-6D1D-41AA-8F6E-1BF81AC54896}"/>
    <dgm:cxn modelId="{BE4C98C2-D227-4CA9-9046-13CB49C5012E}" type="presOf" srcId="{3CDF0A05-82E9-4DAA-B391-AA8B65BE56A5}" destId="{8A321F40-4A9C-45BC-8212-9D0F95DF9933}" srcOrd="0" destOrd="0" presId="urn:microsoft.com/office/officeart/2009/3/layout/StepUpProcess"/>
    <dgm:cxn modelId="{F068611A-0BCA-413C-92A3-C58AEB919D87}" type="presParOf" srcId="{758BDC35-2DB0-4D50-9FA2-38D05D8D0F6A}" destId="{9741C8F3-47C9-45EE-8AA8-03E8B8AFA523}" srcOrd="0" destOrd="0" presId="urn:microsoft.com/office/officeart/2009/3/layout/StepUpProcess"/>
    <dgm:cxn modelId="{9BDC5DD3-82F6-42AB-940C-A9DBDD299FD9}" type="presParOf" srcId="{9741C8F3-47C9-45EE-8AA8-03E8B8AFA523}" destId="{8020FC49-32EB-48BC-A735-676BCEB729D5}" srcOrd="0" destOrd="0" presId="urn:microsoft.com/office/officeart/2009/3/layout/StepUpProcess"/>
    <dgm:cxn modelId="{B32345B7-5514-4E36-8969-3ABDF3BD3133}" type="presParOf" srcId="{9741C8F3-47C9-45EE-8AA8-03E8B8AFA523}" destId="{AD04A3D5-A6C4-42B2-9B31-AB10E5A64B0D}" srcOrd="1" destOrd="0" presId="urn:microsoft.com/office/officeart/2009/3/layout/StepUpProcess"/>
    <dgm:cxn modelId="{7AACCF2C-A9F8-46B1-BFF0-5DB5C8F0AA92}" type="presParOf" srcId="{9741C8F3-47C9-45EE-8AA8-03E8B8AFA523}" destId="{8DF91163-78EF-4022-ACBD-6A6F396C2E64}" srcOrd="2" destOrd="0" presId="urn:microsoft.com/office/officeart/2009/3/layout/StepUpProcess"/>
    <dgm:cxn modelId="{3D050A44-FFB4-43F7-856C-253A5499706B}" type="presParOf" srcId="{758BDC35-2DB0-4D50-9FA2-38D05D8D0F6A}" destId="{E546C745-90C4-4AE3-A65A-FBA930729A7A}" srcOrd="1" destOrd="0" presId="urn:microsoft.com/office/officeart/2009/3/layout/StepUpProcess"/>
    <dgm:cxn modelId="{3E3BED5F-204B-4ECE-ACDB-5FBCDD06E9F9}" type="presParOf" srcId="{E546C745-90C4-4AE3-A65A-FBA930729A7A}" destId="{87B98834-2C94-4D7C-8911-33EC164269DA}" srcOrd="0" destOrd="0" presId="urn:microsoft.com/office/officeart/2009/3/layout/StepUpProcess"/>
    <dgm:cxn modelId="{21B00BBC-A4BC-499B-AE33-8868F1B038EC}" type="presParOf" srcId="{758BDC35-2DB0-4D50-9FA2-38D05D8D0F6A}" destId="{DB430D19-0FD8-4E44-A4F0-AD0D00F69418}" srcOrd="2" destOrd="0" presId="urn:microsoft.com/office/officeart/2009/3/layout/StepUpProcess"/>
    <dgm:cxn modelId="{DE50E47C-37B1-4B61-AE43-5C4D890BAD05}" type="presParOf" srcId="{DB430D19-0FD8-4E44-A4F0-AD0D00F69418}" destId="{A0F0A1C1-E579-4CC2-ABB6-13F3FE0C10A9}" srcOrd="0" destOrd="0" presId="urn:microsoft.com/office/officeart/2009/3/layout/StepUpProcess"/>
    <dgm:cxn modelId="{82293017-9F14-45D1-94EF-4A55CF89334D}" type="presParOf" srcId="{DB430D19-0FD8-4E44-A4F0-AD0D00F69418}" destId="{1B5195F0-E307-4A4E-9688-063E7AA1C130}" srcOrd="1" destOrd="0" presId="urn:microsoft.com/office/officeart/2009/3/layout/StepUpProcess"/>
    <dgm:cxn modelId="{00E978A0-FAC8-454E-ABAD-CD9269E98F24}" type="presParOf" srcId="{DB430D19-0FD8-4E44-A4F0-AD0D00F69418}" destId="{1FA89E66-A419-40B5-8A1B-AD30700F5B2E}" srcOrd="2" destOrd="0" presId="urn:microsoft.com/office/officeart/2009/3/layout/StepUpProcess"/>
    <dgm:cxn modelId="{D16DE6C4-53AB-4E1B-B16E-D5FE6B9E91CE}" type="presParOf" srcId="{758BDC35-2DB0-4D50-9FA2-38D05D8D0F6A}" destId="{7F73CD70-20F0-4267-AA59-47BEE7F728B9}" srcOrd="3" destOrd="0" presId="urn:microsoft.com/office/officeart/2009/3/layout/StepUpProcess"/>
    <dgm:cxn modelId="{0399D743-9DCB-4DD1-92E7-6E7FCC2666AB}" type="presParOf" srcId="{7F73CD70-20F0-4267-AA59-47BEE7F728B9}" destId="{5AD1B39E-738D-4AA7-9A39-E2D455AA1C33}" srcOrd="0" destOrd="0" presId="urn:microsoft.com/office/officeart/2009/3/layout/StepUpProcess"/>
    <dgm:cxn modelId="{D0985243-06BD-4681-8E97-90DC8D37BECD}" type="presParOf" srcId="{758BDC35-2DB0-4D50-9FA2-38D05D8D0F6A}" destId="{F99FB3D2-1A14-451A-8ABD-7C85527B5B36}" srcOrd="4" destOrd="0" presId="urn:microsoft.com/office/officeart/2009/3/layout/StepUpProcess"/>
    <dgm:cxn modelId="{1F48E8D5-A289-4C67-A025-9DFE531A7504}" type="presParOf" srcId="{F99FB3D2-1A14-451A-8ABD-7C85527B5B36}" destId="{5EB80A5B-07F4-4901-B2FE-D57D19A99072}" srcOrd="0" destOrd="0" presId="urn:microsoft.com/office/officeart/2009/3/layout/StepUpProcess"/>
    <dgm:cxn modelId="{F3D24A55-BBC8-4340-8EC1-5E1025DAB09D}" type="presParOf" srcId="{F99FB3D2-1A14-451A-8ABD-7C85527B5B36}" destId="{61DFB4AC-AEE9-4F88-A5E1-8008D1D506FE}" srcOrd="1" destOrd="0" presId="urn:microsoft.com/office/officeart/2009/3/layout/StepUpProcess"/>
    <dgm:cxn modelId="{72E0FB1E-0D66-4D90-B69F-B7D93073CF7D}" type="presParOf" srcId="{F99FB3D2-1A14-451A-8ABD-7C85527B5B36}" destId="{C7E7C156-15DC-4F63-8755-D92AB8A1F1AF}" srcOrd="2" destOrd="0" presId="urn:microsoft.com/office/officeart/2009/3/layout/StepUpProcess"/>
    <dgm:cxn modelId="{A3356671-ECC7-4ED3-945B-98F4D6EFD9AF}" type="presParOf" srcId="{758BDC35-2DB0-4D50-9FA2-38D05D8D0F6A}" destId="{DB78AFDF-1D5A-4ADA-AB45-0B2185CBC08E}" srcOrd="5" destOrd="0" presId="urn:microsoft.com/office/officeart/2009/3/layout/StepUpProcess"/>
    <dgm:cxn modelId="{0BB57554-12DF-4552-9DD2-FF88DEA182AF}" type="presParOf" srcId="{DB78AFDF-1D5A-4ADA-AB45-0B2185CBC08E}" destId="{EC4DEF04-43FA-4B10-B7BE-DC48ABE89D27}" srcOrd="0" destOrd="0" presId="urn:microsoft.com/office/officeart/2009/3/layout/StepUpProcess"/>
    <dgm:cxn modelId="{0296B0FD-C708-4C3F-A846-C03A67B18B1A}" type="presParOf" srcId="{758BDC35-2DB0-4D50-9FA2-38D05D8D0F6A}" destId="{429A4BBA-FA25-49C5-AB0F-23CF6FBF720D}" srcOrd="6" destOrd="0" presId="urn:microsoft.com/office/officeart/2009/3/layout/StepUpProcess"/>
    <dgm:cxn modelId="{200C54A2-5CCF-4270-9186-A5AB93499794}" type="presParOf" srcId="{429A4BBA-FA25-49C5-AB0F-23CF6FBF720D}" destId="{9E8CDB08-BB42-418C-9B44-5EC943ADBA0B}" srcOrd="0" destOrd="0" presId="urn:microsoft.com/office/officeart/2009/3/layout/StepUpProcess"/>
    <dgm:cxn modelId="{2024BC61-87B1-4F1E-9558-D5027B0620DE}" type="presParOf" srcId="{429A4BBA-FA25-49C5-AB0F-23CF6FBF720D}" destId="{8A321F40-4A9C-45BC-8212-9D0F95DF9933}" srcOrd="1" destOrd="0" presId="urn:microsoft.com/office/officeart/2009/3/layout/StepUpProcess"/>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accent1">
            <a:lumMod val="7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accent1">
            <a:lumMod val="7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accent1">
            <a:lumMod val="7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accent1">
            <a:lumMod val="7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accent1">
            <a:lumMod val="7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7B74905-C917-44F9-86BC-0C921607391A}"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55A2D44-B1D4-45C2-9668-EE9A82DA4B3D}">
      <dgm:prSet phldrT="[Text]"/>
      <dgm:spPr/>
      <dgm:t>
        <a:bodyPr/>
        <a:lstStyle/>
        <a:p>
          <a:r>
            <a:rPr lang="pt-BR" b="0" i="0" dirty="0">
              <a:solidFill>
                <a:schemeClr val="tx1"/>
              </a:solidFill>
              <a:effectLst/>
              <a:latin typeface="Consolas" panose="020B0609020204030204" pitchFamily="49" charset="0"/>
            </a:rPr>
            <a:t>MAE : 96</a:t>
          </a:r>
          <a:endParaRPr lang="en-GB" dirty="0"/>
        </a:p>
      </dgm:t>
    </dgm:pt>
    <dgm:pt modelId="{3B0BBAAC-CCDA-42B5-BCB6-95E48CFA18F8}" type="parTrans" cxnId="{B2DDB3B8-B495-4223-BA17-8CDE36990BB8}">
      <dgm:prSet/>
      <dgm:spPr/>
      <dgm:t>
        <a:bodyPr/>
        <a:lstStyle/>
        <a:p>
          <a:endParaRPr lang="en-GB"/>
        </a:p>
      </dgm:t>
    </dgm:pt>
    <dgm:pt modelId="{30536E60-6D1D-41AA-8F6E-1BF81AC54896}" type="sibTrans" cxnId="{B2DDB3B8-B495-4223-BA17-8CDE36990BB8}">
      <dgm:prSet/>
      <dgm:spPr/>
      <dgm:t>
        <a:bodyPr/>
        <a:lstStyle/>
        <a:p>
          <a:endParaRPr lang="en-GB"/>
        </a:p>
      </dgm:t>
    </dgm:pt>
    <dgm:pt modelId="{713FDED9-0A51-4A8F-889E-7111A7431E93}">
      <dgm:prSet phldrT="[Text]"/>
      <dgm:spPr/>
      <dgm:t>
        <a:bodyPr/>
        <a:lstStyle/>
        <a:p>
          <a:r>
            <a:rPr lang="pt-BR" b="0" i="0" dirty="0">
              <a:solidFill>
                <a:schemeClr val="tx1"/>
              </a:solidFill>
              <a:effectLst/>
              <a:latin typeface="Consolas" panose="020B0609020204030204" pitchFamily="49" charset="0"/>
            </a:rPr>
            <a:t>RMSE : 133</a:t>
          </a:r>
          <a:endParaRPr lang="en-GB" dirty="0"/>
        </a:p>
      </dgm:t>
    </dgm:pt>
    <dgm:pt modelId="{576E23E1-B95A-4A57-999B-7056781A8C7E}" type="parTrans" cxnId="{678BB979-DA45-4296-85E2-475F4166EA6A}">
      <dgm:prSet/>
      <dgm:spPr/>
      <dgm:t>
        <a:bodyPr/>
        <a:lstStyle/>
        <a:p>
          <a:endParaRPr lang="en-GB"/>
        </a:p>
      </dgm:t>
    </dgm:pt>
    <dgm:pt modelId="{8F8FD772-2CAD-4765-B1D8-C0AFDE1A4CD9}" type="sibTrans" cxnId="{678BB979-DA45-4296-85E2-475F4166EA6A}">
      <dgm:prSet/>
      <dgm:spPr/>
      <dgm:t>
        <a:bodyPr/>
        <a:lstStyle/>
        <a:p>
          <a:endParaRPr lang="en-GB"/>
        </a:p>
      </dgm:t>
    </dgm:pt>
    <dgm:pt modelId="{00859CE2-B1AB-46AA-96B7-6E7E2148C7EE}">
      <dgm:prSet phldrT="[Text]"/>
      <dgm:spPr/>
      <dgm:t>
        <a:bodyPr/>
        <a:lstStyle/>
        <a:p>
          <a:r>
            <a:rPr lang="pt-BR" b="0" i="0" dirty="0">
              <a:solidFill>
                <a:schemeClr val="tx1"/>
              </a:solidFill>
              <a:effectLst/>
              <a:latin typeface="Consolas" panose="020B0609020204030204" pitchFamily="49" charset="0"/>
            </a:rPr>
            <a:t>MAPE : 5</a:t>
          </a:r>
          <a:endParaRPr lang="en-GB" dirty="0"/>
        </a:p>
      </dgm:t>
    </dgm:pt>
    <dgm:pt modelId="{31A2CBCD-5E00-4966-9FB3-EB6E780E5909}" type="parTrans" cxnId="{C181DE5F-1833-4AA2-9663-5A0CAC327D67}">
      <dgm:prSet/>
      <dgm:spPr/>
      <dgm:t>
        <a:bodyPr/>
        <a:lstStyle/>
        <a:p>
          <a:endParaRPr lang="en-GB"/>
        </a:p>
      </dgm:t>
    </dgm:pt>
    <dgm:pt modelId="{A10B733B-46FE-4E0C-ACB3-F136BF091E16}" type="sibTrans" cxnId="{C181DE5F-1833-4AA2-9663-5A0CAC327D67}">
      <dgm:prSet/>
      <dgm:spPr/>
      <dgm:t>
        <a:bodyPr/>
        <a:lstStyle/>
        <a:p>
          <a:endParaRPr lang="en-GB"/>
        </a:p>
      </dgm:t>
    </dgm:pt>
    <dgm:pt modelId="{3CDF0A05-82E9-4DAA-B391-AA8B65BE56A5}">
      <dgm:prSet/>
      <dgm:spPr/>
      <dgm:t>
        <a:bodyPr/>
        <a:lstStyle/>
        <a:p>
          <a:r>
            <a:rPr lang="pt-BR" b="0" i="0" dirty="0">
              <a:solidFill>
                <a:schemeClr val="tx1"/>
              </a:solidFill>
              <a:effectLst/>
              <a:latin typeface="Consolas" panose="020B0609020204030204" pitchFamily="49" charset="0"/>
            </a:rPr>
            <a:t>R2:0.96</a:t>
          </a:r>
          <a:endParaRPr lang="en-GB" dirty="0"/>
        </a:p>
      </dgm:t>
    </dgm:pt>
    <dgm:pt modelId="{D6FC3578-82F4-4319-AD97-4F34554E4380}" type="parTrans" cxnId="{7F75A63B-65AB-40B3-826F-42AAAC6449B6}">
      <dgm:prSet/>
      <dgm:spPr/>
      <dgm:t>
        <a:bodyPr/>
        <a:lstStyle/>
        <a:p>
          <a:endParaRPr lang="en-GB"/>
        </a:p>
      </dgm:t>
    </dgm:pt>
    <dgm:pt modelId="{E028A6A9-8E63-41EB-BEF0-80047AB9FA1F}" type="sibTrans" cxnId="{7F75A63B-65AB-40B3-826F-42AAAC6449B6}">
      <dgm:prSet/>
      <dgm:spPr/>
      <dgm:t>
        <a:bodyPr/>
        <a:lstStyle/>
        <a:p>
          <a:endParaRPr lang="en-GB"/>
        </a:p>
      </dgm:t>
    </dgm:pt>
    <dgm:pt modelId="{758BDC35-2DB0-4D50-9FA2-38D05D8D0F6A}" type="pres">
      <dgm:prSet presAssocID="{F7B74905-C917-44F9-86BC-0C921607391A}" presName="rootnode" presStyleCnt="0">
        <dgm:presLayoutVars>
          <dgm:chMax/>
          <dgm:chPref/>
          <dgm:dir/>
          <dgm:animLvl val="lvl"/>
        </dgm:presLayoutVars>
      </dgm:prSet>
      <dgm:spPr/>
    </dgm:pt>
    <dgm:pt modelId="{9741C8F3-47C9-45EE-8AA8-03E8B8AFA523}" type="pres">
      <dgm:prSet presAssocID="{355A2D44-B1D4-45C2-9668-EE9A82DA4B3D}" presName="composite" presStyleCnt="0"/>
      <dgm:spPr/>
    </dgm:pt>
    <dgm:pt modelId="{8020FC49-32EB-48BC-A735-676BCEB729D5}" type="pres">
      <dgm:prSet presAssocID="{355A2D44-B1D4-45C2-9668-EE9A82DA4B3D}" presName="LShape" presStyleLbl="alignNode1" presStyleIdx="0" presStyleCnt="7"/>
      <dgm:spPr/>
    </dgm:pt>
    <dgm:pt modelId="{AD04A3D5-A6C4-42B2-9B31-AB10E5A64B0D}" type="pres">
      <dgm:prSet presAssocID="{355A2D44-B1D4-45C2-9668-EE9A82DA4B3D}" presName="ParentText" presStyleLbl="revTx" presStyleIdx="0" presStyleCnt="4">
        <dgm:presLayoutVars>
          <dgm:chMax val="0"/>
          <dgm:chPref val="0"/>
          <dgm:bulletEnabled val="1"/>
        </dgm:presLayoutVars>
      </dgm:prSet>
      <dgm:spPr/>
    </dgm:pt>
    <dgm:pt modelId="{8DF91163-78EF-4022-ACBD-6A6F396C2E64}" type="pres">
      <dgm:prSet presAssocID="{355A2D44-B1D4-45C2-9668-EE9A82DA4B3D}" presName="Triangle" presStyleLbl="alignNode1" presStyleIdx="1" presStyleCnt="7"/>
      <dgm:spPr/>
    </dgm:pt>
    <dgm:pt modelId="{E546C745-90C4-4AE3-A65A-FBA930729A7A}" type="pres">
      <dgm:prSet presAssocID="{30536E60-6D1D-41AA-8F6E-1BF81AC54896}" presName="sibTrans" presStyleCnt="0"/>
      <dgm:spPr/>
    </dgm:pt>
    <dgm:pt modelId="{87B98834-2C94-4D7C-8911-33EC164269DA}" type="pres">
      <dgm:prSet presAssocID="{30536E60-6D1D-41AA-8F6E-1BF81AC54896}" presName="space" presStyleCnt="0"/>
      <dgm:spPr/>
    </dgm:pt>
    <dgm:pt modelId="{DB430D19-0FD8-4E44-A4F0-AD0D00F69418}" type="pres">
      <dgm:prSet presAssocID="{713FDED9-0A51-4A8F-889E-7111A7431E93}" presName="composite" presStyleCnt="0"/>
      <dgm:spPr/>
    </dgm:pt>
    <dgm:pt modelId="{A0F0A1C1-E579-4CC2-ABB6-13F3FE0C10A9}" type="pres">
      <dgm:prSet presAssocID="{713FDED9-0A51-4A8F-889E-7111A7431E93}" presName="LShape" presStyleLbl="alignNode1" presStyleIdx="2" presStyleCnt="7"/>
      <dgm:spPr/>
    </dgm:pt>
    <dgm:pt modelId="{1B5195F0-E307-4A4E-9688-063E7AA1C130}" type="pres">
      <dgm:prSet presAssocID="{713FDED9-0A51-4A8F-889E-7111A7431E93}" presName="ParentText" presStyleLbl="revTx" presStyleIdx="1" presStyleCnt="4">
        <dgm:presLayoutVars>
          <dgm:chMax val="0"/>
          <dgm:chPref val="0"/>
          <dgm:bulletEnabled val="1"/>
        </dgm:presLayoutVars>
      </dgm:prSet>
      <dgm:spPr/>
    </dgm:pt>
    <dgm:pt modelId="{1FA89E66-A419-40B5-8A1B-AD30700F5B2E}" type="pres">
      <dgm:prSet presAssocID="{713FDED9-0A51-4A8F-889E-7111A7431E93}" presName="Triangle" presStyleLbl="alignNode1" presStyleIdx="3" presStyleCnt="7"/>
      <dgm:spPr/>
    </dgm:pt>
    <dgm:pt modelId="{7F73CD70-20F0-4267-AA59-47BEE7F728B9}" type="pres">
      <dgm:prSet presAssocID="{8F8FD772-2CAD-4765-B1D8-C0AFDE1A4CD9}" presName="sibTrans" presStyleCnt="0"/>
      <dgm:spPr/>
    </dgm:pt>
    <dgm:pt modelId="{5AD1B39E-738D-4AA7-9A39-E2D455AA1C33}" type="pres">
      <dgm:prSet presAssocID="{8F8FD772-2CAD-4765-B1D8-C0AFDE1A4CD9}" presName="space" presStyleCnt="0"/>
      <dgm:spPr/>
    </dgm:pt>
    <dgm:pt modelId="{F99FB3D2-1A14-451A-8ABD-7C85527B5B36}" type="pres">
      <dgm:prSet presAssocID="{00859CE2-B1AB-46AA-96B7-6E7E2148C7EE}" presName="composite" presStyleCnt="0"/>
      <dgm:spPr/>
    </dgm:pt>
    <dgm:pt modelId="{5EB80A5B-07F4-4901-B2FE-D57D19A99072}" type="pres">
      <dgm:prSet presAssocID="{00859CE2-B1AB-46AA-96B7-6E7E2148C7EE}" presName="LShape" presStyleLbl="alignNode1" presStyleIdx="4" presStyleCnt="7"/>
      <dgm:spPr/>
    </dgm:pt>
    <dgm:pt modelId="{61DFB4AC-AEE9-4F88-A5E1-8008D1D506FE}" type="pres">
      <dgm:prSet presAssocID="{00859CE2-B1AB-46AA-96B7-6E7E2148C7EE}" presName="ParentText" presStyleLbl="revTx" presStyleIdx="2" presStyleCnt="4">
        <dgm:presLayoutVars>
          <dgm:chMax val="0"/>
          <dgm:chPref val="0"/>
          <dgm:bulletEnabled val="1"/>
        </dgm:presLayoutVars>
      </dgm:prSet>
      <dgm:spPr/>
    </dgm:pt>
    <dgm:pt modelId="{C7E7C156-15DC-4F63-8755-D92AB8A1F1AF}" type="pres">
      <dgm:prSet presAssocID="{00859CE2-B1AB-46AA-96B7-6E7E2148C7EE}" presName="Triangle" presStyleLbl="alignNode1" presStyleIdx="5" presStyleCnt="7"/>
      <dgm:spPr/>
    </dgm:pt>
    <dgm:pt modelId="{DB78AFDF-1D5A-4ADA-AB45-0B2185CBC08E}" type="pres">
      <dgm:prSet presAssocID="{A10B733B-46FE-4E0C-ACB3-F136BF091E16}" presName="sibTrans" presStyleCnt="0"/>
      <dgm:spPr/>
    </dgm:pt>
    <dgm:pt modelId="{EC4DEF04-43FA-4B10-B7BE-DC48ABE89D27}" type="pres">
      <dgm:prSet presAssocID="{A10B733B-46FE-4E0C-ACB3-F136BF091E16}" presName="space" presStyleCnt="0"/>
      <dgm:spPr/>
    </dgm:pt>
    <dgm:pt modelId="{429A4BBA-FA25-49C5-AB0F-23CF6FBF720D}" type="pres">
      <dgm:prSet presAssocID="{3CDF0A05-82E9-4DAA-B391-AA8B65BE56A5}" presName="composite" presStyleCnt="0"/>
      <dgm:spPr/>
    </dgm:pt>
    <dgm:pt modelId="{9E8CDB08-BB42-418C-9B44-5EC943ADBA0B}" type="pres">
      <dgm:prSet presAssocID="{3CDF0A05-82E9-4DAA-B391-AA8B65BE56A5}" presName="LShape" presStyleLbl="alignNode1" presStyleIdx="6" presStyleCnt="7"/>
      <dgm:spPr/>
    </dgm:pt>
    <dgm:pt modelId="{8A321F40-4A9C-45BC-8212-9D0F95DF9933}" type="pres">
      <dgm:prSet presAssocID="{3CDF0A05-82E9-4DAA-B391-AA8B65BE56A5}" presName="ParentText" presStyleLbl="revTx" presStyleIdx="3" presStyleCnt="4">
        <dgm:presLayoutVars>
          <dgm:chMax val="0"/>
          <dgm:chPref val="0"/>
          <dgm:bulletEnabled val="1"/>
        </dgm:presLayoutVars>
      </dgm:prSet>
      <dgm:spPr/>
    </dgm:pt>
  </dgm:ptLst>
  <dgm:cxnLst>
    <dgm:cxn modelId="{D756B92C-446E-4685-84E1-FEC9BFF99492}" type="presOf" srcId="{355A2D44-B1D4-45C2-9668-EE9A82DA4B3D}" destId="{AD04A3D5-A6C4-42B2-9B31-AB10E5A64B0D}" srcOrd="0" destOrd="0" presId="urn:microsoft.com/office/officeart/2009/3/layout/StepUpProcess"/>
    <dgm:cxn modelId="{7F75A63B-65AB-40B3-826F-42AAAC6449B6}" srcId="{F7B74905-C917-44F9-86BC-0C921607391A}" destId="{3CDF0A05-82E9-4DAA-B391-AA8B65BE56A5}" srcOrd="3" destOrd="0" parTransId="{D6FC3578-82F4-4319-AD97-4F34554E4380}" sibTransId="{E028A6A9-8E63-41EB-BEF0-80047AB9FA1F}"/>
    <dgm:cxn modelId="{C181DE5F-1833-4AA2-9663-5A0CAC327D67}" srcId="{F7B74905-C917-44F9-86BC-0C921607391A}" destId="{00859CE2-B1AB-46AA-96B7-6E7E2148C7EE}" srcOrd="2" destOrd="0" parTransId="{31A2CBCD-5E00-4966-9FB3-EB6E780E5909}" sibTransId="{A10B733B-46FE-4E0C-ACB3-F136BF091E16}"/>
    <dgm:cxn modelId="{F4EC6D42-7428-4C62-95FA-838CD823CE73}" type="presOf" srcId="{00859CE2-B1AB-46AA-96B7-6E7E2148C7EE}" destId="{61DFB4AC-AEE9-4F88-A5E1-8008D1D506FE}" srcOrd="0" destOrd="0" presId="urn:microsoft.com/office/officeart/2009/3/layout/StepUpProcess"/>
    <dgm:cxn modelId="{678BB979-DA45-4296-85E2-475F4166EA6A}" srcId="{F7B74905-C917-44F9-86BC-0C921607391A}" destId="{713FDED9-0A51-4A8F-889E-7111A7431E93}" srcOrd="1" destOrd="0" parTransId="{576E23E1-B95A-4A57-999B-7056781A8C7E}" sibTransId="{8F8FD772-2CAD-4765-B1D8-C0AFDE1A4CD9}"/>
    <dgm:cxn modelId="{55DBBA7D-AEC5-4812-9BFE-0F45E158F723}" type="presOf" srcId="{713FDED9-0A51-4A8F-889E-7111A7431E93}" destId="{1B5195F0-E307-4A4E-9688-063E7AA1C130}" srcOrd="0" destOrd="0" presId="urn:microsoft.com/office/officeart/2009/3/layout/StepUpProcess"/>
    <dgm:cxn modelId="{8C2A2CAA-6D65-4BFD-9576-048F79B170E9}" type="presOf" srcId="{F7B74905-C917-44F9-86BC-0C921607391A}" destId="{758BDC35-2DB0-4D50-9FA2-38D05D8D0F6A}" srcOrd="0" destOrd="0" presId="urn:microsoft.com/office/officeart/2009/3/layout/StepUpProcess"/>
    <dgm:cxn modelId="{B2DDB3B8-B495-4223-BA17-8CDE36990BB8}" srcId="{F7B74905-C917-44F9-86BC-0C921607391A}" destId="{355A2D44-B1D4-45C2-9668-EE9A82DA4B3D}" srcOrd="0" destOrd="0" parTransId="{3B0BBAAC-CCDA-42B5-BCB6-95E48CFA18F8}" sibTransId="{30536E60-6D1D-41AA-8F6E-1BF81AC54896}"/>
    <dgm:cxn modelId="{BE4C98C2-D227-4CA9-9046-13CB49C5012E}" type="presOf" srcId="{3CDF0A05-82E9-4DAA-B391-AA8B65BE56A5}" destId="{8A321F40-4A9C-45BC-8212-9D0F95DF9933}" srcOrd="0" destOrd="0" presId="urn:microsoft.com/office/officeart/2009/3/layout/StepUpProcess"/>
    <dgm:cxn modelId="{F068611A-0BCA-413C-92A3-C58AEB919D87}" type="presParOf" srcId="{758BDC35-2DB0-4D50-9FA2-38D05D8D0F6A}" destId="{9741C8F3-47C9-45EE-8AA8-03E8B8AFA523}" srcOrd="0" destOrd="0" presId="urn:microsoft.com/office/officeart/2009/3/layout/StepUpProcess"/>
    <dgm:cxn modelId="{9BDC5DD3-82F6-42AB-940C-A9DBDD299FD9}" type="presParOf" srcId="{9741C8F3-47C9-45EE-8AA8-03E8B8AFA523}" destId="{8020FC49-32EB-48BC-A735-676BCEB729D5}" srcOrd="0" destOrd="0" presId="urn:microsoft.com/office/officeart/2009/3/layout/StepUpProcess"/>
    <dgm:cxn modelId="{B32345B7-5514-4E36-8969-3ABDF3BD3133}" type="presParOf" srcId="{9741C8F3-47C9-45EE-8AA8-03E8B8AFA523}" destId="{AD04A3D5-A6C4-42B2-9B31-AB10E5A64B0D}" srcOrd="1" destOrd="0" presId="urn:microsoft.com/office/officeart/2009/3/layout/StepUpProcess"/>
    <dgm:cxn modelId="{7AACCF2C-A9F8-46B1-BFF0-5DB5C8F0AA92}" type="presParOf" srcId="{9741C8F3-47C9-45EE-8AA8-03E8B8AFA523}" destId="{8DF91163-78EF-4022-ACBD-6A6F396C2E64}" srcOrd="2" destOrd="0" presId="urn:microsoft.com/office/officeart/2009/3/layout/StepUpProcess"/>
    <dgm:cxn modelId="{3D050A44-FFB4-43F7-856C-253A5499706B}" type="presParOf" srcId="{758BDC35-2DB0-4D50-9FA2-38D05D8D0F6A}" destId="{E546C745-90C4-4AE3-A65A-FBA930729A7A}" srcOrd="1" destOrd="0" presId="urn:microsoft.com/office/officeart/2009/3/layout/StepUpProcess"/>
    <dgm:cxn modelId="{3E3BED5F-204B-4ECE-ACDB-5FBCDD06E9F9}" type="presParOf" srcId="{E546C745-90C4-4AE3-A65A-FBA930729A7A}" destId="{87B98834-2C94-4D7C-8911-33EC164269DA}" srcOrd="0" destOrd="0" presId="urn:microsoft.com/office/officeart/2009/3/layout/StepUpProcess"/>
    <dgm:cxn modelId="{21B00BBC-A4BC-499B-AE33-8868F1B038EC}" type="presParOf" srcId="{758BDC35-2DB0-4D50-9FA2-38D05D8D0F6A}" destId="{DB430D19-0FD8-4E44-A4F0-AD0D00F69418}" srcOrd="2" destOrd="0" presId="urn:microsoft.com/office/officeart/2009/3/layout/StepUpProcess"/>
    <dgm:cxn modelId="{DE50E47C-37B1-4B61-AE43-5C4D890BAD05}" type="presParOf" srcId="{DB430D19-0FD8-4E44-A4F0-AD0D00F69418}" destId="{A0F0A1C1-E579-4CC2-ABB6-13F3FE0C10A9}" srcOrd="0" destOrd="0" presId="urn:microsoft.com/office/officeart/2009/3/layout/StepUpProcess"/>
    <dgm:cxn modelId="{82293017-9F14-45D1-94EF-4A55CF89334D}" type="presParOf" srcId="{DB430D19-0FD8-4E44-A4F0-AD0D00F69418}" destId="{1B5195F0-E307-4A4E-9688-063E7AA1C130}" srcOrd="1" destOrd="0" presId="urn:microsoft.com/office/officeart/2009/3/layout/StepUpProcess"/>
    <dgm:cxn modelId="{00E978A0-FAC8-454E-ABAD-CD9269E98F24}" type="presParOf" srcId="{DB430D19-0FD8-4E44-A4F0-AD0D00F69418}" destId="{1FA89E66-A419-40B5-8A1B-AD30700F5B2E}" srcOrd="2" destOrd="0" presId="urn:microsoft.com/office/officeart/2009/3/layout/StepUpProcess"/>
    <dgm:cxn modelId="{D16DE6C4-53AB-4E1B-B16E-D5FE6B9E91CE}" type="presParOf" srcId="{758BDC35-2DB0-4D50-9FA2-38D05D8D0F6A}" destId="{7F73CD70-20F0-4267-AA59-47BEE7F728B9}" srcOrd="3" destOrd="0" presId="urn:microsoft.com/office/officeart/2009/3/layout/StepUpProcess"/>
    <dgm:cxn modelId="{0399D743-9DCB-4DD1-92E7-6E7FCC2666AB}" type="presParOf" srcId="{7F73CD70-20F0-4267-AA59-47BEE7F728B9}" destId="{5AD1B39E-738D-4AA7-9A39-E2D455AA1C33}" srcOrd="0" destOrd="0" presId="urn:microsoft.com/office/officeart/2009/3/layout/StepUpProcess"/>
    <dgm:cxn modelId="{D0985243-06BD-4681-8E97-90DC8D37BECD}" type="presParOf" srcId="{758BDC35-2DB0-4D50-9FA2-38D05D8D0F6A}" destId="{F99FB3D2-1A14-451A-8ABD-7C85527B5B36}" srcOrd="4" destOrd="0" presId="urn:microsoft.com/office/officeart/2009/3/layout/StepUpProcess"/>
    <dgm:cxn modelId="{1F48E8D5-A289-4C67-A025-9DFE531A7504}" type="presParOf" srcId="{F99FB3D2-1A14-451A-8ABD-7C85527B5B36}" destId="{5EB80A5B-07F4-4901-B2FE-D57D19A99072}" srcOrd="0" destOrd="0" presId="urn:microsoft.com/office/officeart/2009/3/layout/StepUpProcess"/>
    <dgm:cxn modelId="{F3D24A55-BBC8-4340-8EC1-5E1025DAB09D}" type="presParOf" srcId="{F99FB3D2-1A14-451A-8ABD-7C85527B5B36}" destId="{61DFB4AC-AEE9-4F88-A5E1-8008D1D506FE}" srcOrd="1" destOrd="0" presId="urn:microsoft.com/office/officeart/2009/3/layout/StepUpProcess"/>
    <dgm:cxn modelId="{72E0FB1E-0D66-4D90-B69F-B7D93073CF7D}" type="presParOf" srcId="{F99FB3D2-1A14-451A-8ABD-7C85527B5B36}" destId="{C7E7C156-15DC-4F63-8755-D92AB8A1F1AF}" srcOrd="2" destOrd="0" presId="urn:microsoft.com/office/officeart/2009/3/layout/StepUpProcess"/>
    <dgm:cxn modelId="{A3356671-ECC7-4ED3-945B-98F4D6EFD9AF}" type="presParOf" srcId="{758BDC35-2DB0-4D50-9FA2-38D05D8D0F6A}" destId="{DB78AFDF-1D5A-4ADA-AB45-0B2185CBC08E}" srcOrd="5" destOrd="0" presId="urn:microsoft.com/office/officeart/2009/3/layout/StepUpProcess"/>
    <dgm:cxn modelId="{0BB57554-12DF-4552-9DD2-FF88DEA182AF}" type="presParOf" srcId="{DB78AFDF-1D5A-4ADA-AB45-0B2185CBC08E}" destId="{EC4DEF04-43FA-4B10-B7BE-DC48ABE89D27}" srcOrd="0" destOrd="0" presId="urn:microsoft.com/office/officeart/2009/3/layout/StepUpProcess"/>
    <dgm:cxn modelId="{0296B0FD-C708-4C3F-A846-C03A67B18B1A}" type="presParOf" srcId="{758BDC35-2DB0-4D50-9FA2-38D05D8D0F6A}" destId="{429A4BBA-FA25-49C5-AB0F-23CF6FBF720D}" srcOrd="6" destOrd="0" presId="urn:microsoft.com/office/officeart/2009/3/layout/StepUpProcess"/>
    <dgm:cxn modelId="{200C54A2-5CCF-4270-9186-A5AB93499794}" type="presParOf" srcId="{429A4BBA-FA25-49C5-AB0F-23CF6FBF720D}" destId="{9E8CDB08-BB42-418C-9B44-5EC943ADBA0B}" srcOrd="0" destOrd="0" presId="urn:microsoft.com/office/officeart/2009/3/layout/StepUpProcess"/>
    <dgm:cxn modelId="{2024BC61-87B1-4F1E-9558-D5027B0620DE}" type="presParOf" srcId="{429A4BBA-FA25-49C5-AB0F-23CF6FBF720D}" destId="{8A321F40-4A9C-45BC-8212-9D0F95DF9933}" srcOrd="1" destOrd="0" presId="urn:microsoft.com/office/officeart/2009/3/layout/StepUp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accent1">
            <a:lumMod val="7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accent1">
            <a:lumMod val="7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accent1">
            <a:lumMod val="7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accent1">
            <a:lumMod val="7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accent1">
            <a:lumMod val="7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7B74905-C917-44F9-86BC-0C921607391A}"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55A2D44-B1D4-45C2-9668-EE9A82DA4B3D}">
      <dgm:prSet phldrT="[Text]"/>
      <dgm:spPr/>
      <dgm:t>
        <a:bodyPr/>
        <a:lstStyle/>
        <a:p>
          <a:r>
            <a:rPr lang="pt-BR" b="0" i="0" dirty="0">
              <a:solidFill>
                <a:schemeClr val="tx1"/>
              </a:solidFill>
              <a:effectLst/>
              <a:latin typeface="Consolas" panose="020B0609020204030204" pitchFamily="49" charset="0"/>
            </a:rPr>
            <a:t>MAE :93</a:t>
          </a:r>
          <a:endParaRPr lang="en-GB" dirty="0"/>
        </a:p>
      </dgm:t>
    </dgm:pt>
    <dgm:pt modelId="{3B0BBAAC-CCDA-42B5-BCB6-95E48CFA18F8}" type="parTrans" cxnId="{B2DDB3B8-B495-4223-BA17-8CDE36990BB8}">
      <dgm:prSet/>
      <dgm:spPr/>
      <dgm:t>
        <a:bodyPr/>
        <a:lstStyle/>
        <a:p>
          <a:endParaRPr lang="en-GB"/>
        </a:p>
      </dgm:t>
    </dgm:pt>
    <dgm:pt modelId="{30536E60-6D1D-41AA-8F6E-1BF81AC54896}" type="sibTrans" cxnId="{B2DDB3B8-B495-4223-BA17-8CDE36990BB8}">
      <dgm:prSet/>
      <dgm:spPr/>
      <dgm:t>
        <a:bodyPr/>
        <a:lstStyle/>
        <a:p>
          <a:endParaRPr lang="en-GB"/>
        </a:p>
      </dgm:t>
    </dgm:pt>
    <dgm:pt modelId="{713FDED9-0A51-4A8F-889E-7111A7431E93}">
      <dgm:prSet phldrT="[Text]"/>
      <dgm:spPr/>
      <dgm:t>
        <a:bodyPr/>
        <a:lstStyle/>
        <a:p>
          <a:r>
            <a:rPr lang="pt-BR" b="0" i="0" dirty="0">
              <a:solidFill>
                <a:schemeClr val="tx1"/>
              </a:solidFill>
              <a:effectLst/>
              <a:latin typeface="Consolas" panose="020B0609020204030204" pitchFamily="49" charset="0"/>
            </a:rPr>
            <a:t>RMSE: 123</a:t>
          </a:r>
          <a:endParaRPr lang="en-GB" dirty="0"/>
        </a:p>
      </dgm:t>
    </dgm:pt>
    <dgm:pt modelId="{576E23E1-B95A-4A57-999B-7056781A8C7E}" type="parTrans" cxnId="{678BB979-DA45-4296-85E2-475F4166EA6A}">
      <dgm:prSet/>
      <dgm:spPr/>
      <dgm:t>
        <a:bodyPr/>
        <a:lstStyle/>
        <a:p>
          <a:endParaRPr lang="en-GB"/>
        </a:p>
      </dgm:t>
    </dgm:pt>
    <dgm:pt modelId="{8F8FD772-2CAD-4765-B1D8-C0AFDE1A4CD9}" type="sibTrans" cxnId="{678BB979-DA45-4296-85E2-475F4166EA6A}">
      <dgm:prSet/>
      <dgm:spPr/>
      <dgm:t>
        <a:bodyPr/>
        <a:lstStyle/>
        <a:p>
          <a:endParaRPr lang="en-GB"/>
        </a:p>
      </dgm:t>
    </dgm:pt>
    <dgm:pt modelId="{00859CE2-B1AB-46AA-96B7-6E7E2148C7EE}">
      <dgm:prSet phldrT="[Text]"/>
      <dgm:spPr/>
      <dgm:t>
        <a:bodyPr/>
        <a:lstStyle/>
        <a:p>
          <a:r>
            <a:rPr lang="pt-BR" b="0" i="0" dirty="0">
              <a:solidFill>
                <a:schemeClr val="tx1"/>
              </a:solidFill>
              <a:effectLst/>
              <a:latin typeface="Consolas" panose="020B0609020204030204" pitchFamily="49" charset="0"/>
            </a:rPr>
            <a:t>MAPE: 4.16</a:t>
          </a:r>
          <a:endParaRPr lang="en-GB" dirty="0"/>
        </a:p>
      </dgm:t>
    </dgm:pt>
    <dgm:pt modelId="{31A2CBCD-5E00-4966-9FB3-EB6E780E5909}" type="parTrans" cxnId="{C181DE5F-1833-4AA2-9663-5A0CAC327D67}">
      <dgm:prSet/>
      <dgm:spPr/>
      <dgm:t>
        <a:bodyPr/>
        <a:lstStyle/>
        <a:p>
          <a:endParaRPr lang="en-GB"/>
        </a:p>
      </dgm:t>
    </dgm:pt>
    <dgm:pt modelId="{A10B733B-46FE-4E0C-ACB3-F136BF091E16}" type="sibTrans" cxnId="{C181DE5F-1833-4AA2-9663-5A0CAC327D67}">
      <dgm:prSet/>
      <dgm:spPr/>
      <dgm:t>
        <a:bodyPr/>
        <a:lstStyle/>
        <a:p>
          <a:endParaRPr lang="en-GB"/>
        </a:p>
      </dgm:t>
    </dgm:pt>
    <dgm:pt modelId="{3CDF0A05-82E9-4DAA-B391-AA8B65BE56A5}">
      <dgm:prSet/>
      <dgm:spPr/>
      <dgm:t>
        <a:bodyPr/>
        <a:lstStyle/>
        <a:p>
          <a:r>
            <a:rPr lang="pt-BR" b="0" i="0" dirty="0">
              <a:solidFill>
                <a:schemeClr val="tx1"/>
              </a:solidFill>
              <a:effectLst/>
              <a:latin typeface="Consolas" panose="020B0609020204030204" pitchFamily="49" charset="0"/>
            </a:rPr>
            <a:t>R2:95%</a:t>
          </a:r>
          <a:endParaRPr lang="en-GB" dirty="0"/>
        </a:p>
      </dgm:t>
    </dgm:pt>
    <dgm:pt modelId="{D6FC3578-82F4-4319-AD97-4F34554E4380}" type="parTrans" cxnId="{7F75A63B-65AB-40B3-826F-42AAAC6449B6}">
      <dgm:prSet/>
      <dgm:spPr/>
      <dgm:t>
        <a:bodyPr/>
        <a:lstStyle/>
        <a:p>
          <a:endParaRPr lang="en-GB"/>
        </a:p>
      </dgm:t>
    </dgm:pt>
    <dgm:pt modelId="{E028A6A9-8E63-41EB-BEF0-80047AB9FA1F}" type="sibTrans" cxnId="{7F75A63B-65AB-40B3-826F-42AAAC6449B6}">
      <dgm:prSet/>
      <dgm:spPr/>
      <dgm:t>
        <a:bodyPr/>
        <a:lstStyle/>
        <a:p>
          <a:endParaRPr lang="en-GB"/>
        </a:p>
      </dgm:t>
    </dgm:pt>
    <dgm:pt modelId="{758BDC35-2DB0-4D50-9FA2-38D05D8D0F6A}" type="pres">
      <dgm:prSet presAssocID="{F7B74905-C917-44F9-86BC-0C921607391A}" presName="rootnode" presStyleCnt="0">
        <dgm:presLayoutVars>
          <dgm:chMax/>
          <dgm:chPref/>
          <dgm:dir/>
          <dgm:animLvl val="lvl"/>
        </dgm:presLayoutVars>
      </dgm:prSet>
      <dgm:spPr/>
    </dgm:pt>
    <dgm:pt modelId="{9741C8F3-47C9-45EE-8AA8-03E8B8AFA523}" type="pres">
      <dgm:prSet presAssocID="{355A2D44-B1D4-45C2-9668-EE9A82DA4B3D}" presName="composite" presStyleCnt="0"/>
      <dgm:spPr/>
    </dgm:pt>
    <dgm:pt modelId="{8020FC49-32EB-48BC-A735-676BCEB729D5}" type="pres">
      <dgm:prSet presAssocID="{355A2D44-B1D4-45C2-9668-EE9A82DA4B3D}" presName="LShape" presStyleLbl="alignNode1" presStyleIdx="0" presStyleCnt="7"/>
      <dgm:spPr/>
    </dgm:pt>
    <dgm:pt modelId="{AD04A3D5-A6C4-42B2-9B31-AB10E5A64B0D}" type="pres">
      <dgm:prSet presAssocID="{355A2D44-B1D4-45C2-9668-EE9A82DA4B3D}" presName="ParentText" presStyleLbl="revTx" presStyleIdx="0" presStyleCnt="4">
        <dgm:presLayoutVars>
          <dgm:chMax val="0"/>
          <dgm:chPref val="0"/>
          <dgm:bulletEnabled val="1"/>
        </dgm:presLayoutVars>
      </dgm:prSet>
      <dgm:spPr/>
    </dgm:pt>
    <dgm:pt modelId="{8DF91163-78EF-4022-ACBD-6A6F396C2E64}" type="pres">
      <dgm:prSet presAssocID="{355A2D44-B1D4-45C2-9668-EE9A82DA4B3D}" presName="Triangle" presStyleLbl="alignNode1" presStyleIdx="1" presStyleCnt="7"/>
      <dgm:spPr/>
    </dgm:pt>
    <dgm:pt modelId="{E546C745-90C4-4AE3-A65A-FBA930729A7A}" type="pres">
      <dgm:prSet presAssocID="{30536E60-6D1D-41AA-8F6E-1BF81AC54896}" presName="sibTrans" presStyleCnt="0"/>
      <dgm:spPr/>
    </dgm:pt>
    <dgm:pt modelId="{87B98834-2C94-4D7C-8911-33EC164269DA}" type="pres">
      <dgm:prSet presAssocID="{30536E60-6D1D-41AA-8F6E-1BF81AC54896}" presName="space" presStyleCnt="0"/>
      <dgm:spPr/>
    </dgm:pt>
    <dgm:pt modelId="{DB430D19-0FD8-4E44-A4F0-AD0D00F69418}" type="pres">
      <dgm:prSet presAssocID="{713FDED9-0A51-4A8F-889E-7111A7431E93}" presName="composite" presStyleCnt="0"/>
      <dgm:spPr/>
    </dgm:pt>
    <dgm:pt modelId="{A0F0A1C1-E579-4CC2-ABB6-13F3FE0C10A9}" type="pres">
      <dgm:prSet presAssocID="{713FDED9-0A51-4A8F-889E-7111A7431E93}" presName="LShape" presStyleLbl="alignNode1" presStyleIdx="2" presStyleCnt="7"/>
      <dgm:spPr/>
    </dgm:pt>
    <dgm:pt modelId="{1B5195F0-E307-4A4E-9688-063E7AA1C130}" type="pres">
      <dgm:prSet presAssocID="{713FDED9-0A51-4A8F-889E-7111A7431E93}" presName="ParentText" presStyleLbl="revTx" presStyleIdx="1" presStyleCnt="4">
        <dgm:presLayoutVars>
          <dgm:chMax val="0"/>
          <dgm:chPref val="0"/>
          <dgm:bulletEnabled val="1"/>
        </dgm:presLayoutVars>
      </dgm:prSet>
      <dgm:spPr/>
    </dgm:pt>
    <dgm:pt modelId="{1FA89E66-A419-40B5-8A1B-AD30700F5B2E}" type="pres">
      <dgm:prSet presAssocID="{713FDED9-0A51-4A8F-889E-7111A7431E93}" presName="Triangle" presStyleLbl="alignNode1" presStyleIdx="3" presStyleCnt="7"/>
      <dgm:spPr/>
    </dgm:pt>
    <dgm:pt modelId="{7F73CD70-20F0-4267-AA59-47BEE7F728B9}" type="pres">
      <dgm:prSet presAssocID="{8F8FD772-2CAD-4765-B1D8-C0AFDE1A4CD9}" presName="sibTrans" presStyleCnt="0"/>
      <dgm:spPr/>
    </dgm:pt>
    <dgm:pt modelId="{5AD1B39E-738D-4AA7-9A39-E2D455AA1C33}" type="pres">
      <dgm:prSet presAssocID="{8F8FD772-2CAD-4765-B1D8-C0AFDE1A4CD9}" presName="space" presStyleCnt="0"/>
      <dgm:spPr/>
    </dgm:pt>
    <dgm:pt modelId="{F99FB3D2-1A14-451A-8ABD-7C85527B5B36}" type="pres">
      <dgm:prSet presAssocID="{00859CE2-B1AB-46AA-96B7-6E7E2148C7EE}" presName="composite" presStyleCnt="0"/>
      <dgm:spPr/>
    </dgm:pt>
    <dgm:pt modelId="{5EB80A5B-07F4-4901-B2FE-D57D19A99072}" type="pres">
      <dgm:prSet presAssocID="{00859CE2-B1AB-46AA-96B7-6E7E2148C7EE}" presName="LShape" presStyleLbl="alignNode1" presStyleIdx="4" presStyleCnt="7"/>
      <dgm:spPr/>
    </dgm:pt>
    <dgm:pt modelId="{61DFB4AC-AEE9-4F88-A5E1-8008D1D506FE}" type="pres">
      <dgm:prSet presAssocID="{00859CE2-B1AB-46AA-96B7-6E7E2148C7EE}" presName="ParentText" presStyleLbl="revTx" presStyleIdx="2" presStyleCnt="4">
        <dgm:presLayoutVars>
          <dgm:chMax val="0"/>
          <dgm:chPref val="0"/>
          <dgm:bulletEnabled val="1"/>
        </dgm:presLayoutVars>
      </dgm:prSet>
      <dgm:spPr/>
    </dgm:pt>
    <dgm:pt modelId="{C7E7C156-15DC-4F63-8755-D92AB8A1F1AF}" type="pres">
      <dgm:prSet presAssocID="{00859CE2-B1AB-46AA-96B7-6E7E2148C7EE}" presName="Triangle" presStyleLbl="alignNode1" presStyleIdx="5" presStyleCnt="7"/>
      <dgm:spPr/>
    </dgm:pt>
    <dgm:pt modelId="{DB78AFDF-1D5A-4ADA-AB45-0B2185CBC08E}" type="pres">
      <dgm:prSet presAssocID="{A10B733B-46FE-4E0C-ACB3-F136BF091E16}" presName="sibTrans" presStyleCnt="0"/>
      <dgm:spPr/>
    </dgm:pt>
    <dgm:pt modelId="{EC4DEF04-43FA-4B10-B7BE-DC48ABE89D27}" type="pres">
      <dgm:prSet presAssocID="{A10B733B-46FE-4E0C-ACB3-F136BF091E16}" presName="space" presStyleCnt="0"/>
      <dgm:spPr/>
    </dgm:pt>
    <dgm:pt modelId="{429A4BBA-FA25-49C5-AB0F-23CF6FBF720D}" type="pres">
      <dgm:prSet presAssocID="{3CDF0A05-82E9-4DAA-B391-AA8B65BE56A5}" presName="composite" presStyleCnt="0"/>
      <dgm:spPr/>
    </dgm:pt>
    <dgm:pt modelId="{9E8CDB08-BB42-418C-9B44-5EC943ADBA0B}" type="pres">
      <dgm:prSet presAssocID="{3CDF0A05-82E9-4DAA-B391-AA8B65BE56A5}" presName="LShape" presStyleLbl="alignNode1" presStyleIdx="6" presStyleCnt="7"/>
      <dgm:spPr/>
    </dgm:pt>
    <dgm:pt modelId="{8A321F40-4A9C-45BC-8212-9D0F95DF9933}" type="pres">
      <dgm:prSet presAssocID="{3CDF0A05-82E9-4DAA-B391-AA8B65BE56A5}" presName="ParentText" presStyleLbl="revTx" presStyleIdx="3" presStyleCnt="4">
        <dgm:presLayoutVars>
          <dgm:chMax val="0"/>
          <dgm:chPref val="0"/>
          <dgm:bulletEnabled val="1"/>
        </dgm:presLayoutVars>
      </dgm:prSet>
      <dgm:spPr/>
    </dgm:pt>
  </dgm:ptLst>
  <dgm:cxnLst>
    <dgm:cxn modelId="{D756B92C-446E-4685-84E1-FEC9BFF99492}" type="presOf" srcId="{355A2D44-B1D4-45C2-9668-EE9A82DA4B3D}" destId="{AD04A3D5-A6C4-42B2-9B31-AB10E5A64B0D}" srcOrd="0" destOrd="0" presId="urn:microsoft.com/office/officeart/2009/3/layout/StepUpProcess"/>
    <dgm:cxn modelId="{7F75A63B-65AB-40B3-826F-42AAAC6449B6}" srcId="{F7B74905-C917-44F9-86BC-0C921607391A}" destId="{3CDF0A05-82E9-4DAA-B391-AA8B65BE56A5}" srcOrd="3" destOrd="0" parTransId="{D6FC3578-82F4-4319-AD97-4F34554E4380}" sibTransId="{E028A6A9-8E63-41EB-BEF0-80047AB9FA1F}"/>
    <dgm:cxn modelId="{C181DE5F-1833-4AA2-9663-5A0CAC327D67}" srcId="{F7B74905-C917-44F9-86BC-0C921607391A}" destId="{00859CE2-B1AB-46AA-96B7-6E7E2148C7EE}" srcOrd="2" destOrd="0" parTransId="{31A2CBCD-5E00-4966-9FB3-EB6E780E5909}" sibTransId="{A10B733B-46FE-4E0C-ACB3-F136BF091E16}"/>
    <dgm:cxn modelId="{F4EC6D42-7428-4C62-95FA-838CD823CE73}" type="presOf" srcId="{00859CE2-B1AB-46AA-96B7-6E7E2148C7EE}" destId="{61DFB4AC-AEE9-4F88-A5E1-8008D1D506FE}" srcOrd="0" destOrd="0" presId="urn:microsoft.com/office/officeart/2009/3/layout/StepUpProcess"/>
    <dgm:cxn modelId="{678BB979-DA45-4296-85E2-475F4166EA6A}" srcId="{F7B74905-C917-44F9-86BC-0C921607391A}" destId="{713FDED9-0A51-4A8F-889E-7111A7431E93}" srcOrd="1" destOrd="0" parTransId="{576E23E1-B95A-4A57-999B-7056781A8C7E}" sibTransId="{8F8FD772-2CAD-4765-B1D8-C0AFDE1A4CD9}"/>
    <dgm:cxn modelId="{55DBBA7D-AEC5-4812-9BFE-0F45E158F723}" type="presOf" srcId="{713FDED9-0A51-4A8F-889E-7111A7431E93}" destId="{1B5195F0-E307-4A4E-9688-063E7AA1C130}" srcOrd="0" destOrd="0" presId="urn:microsoft.com/office/officeart/2009/3/layout/StepUpProcess"/>
    <dgm:cxn modelId="{8C2A2CAA-6D65-4BFD-9576-048F79B170E9}" type="presOf" srcId="{F7B74905-C917-44F9-86BC-0C921607391A}" destId="{758BDC35-2DB0-4D50-9FA2-38D05D8D0F6A}" srcOrd="0" destOrd="0" presId="urn:microsoft.com/office/officeart/2009/3/layout/StepUpProcess"/>
    <dgm:cxn modelId="{B2DDB3B8-B495-4223-BA17-8CDE36990BB8}" srcId="{F7B74905-C917-44F9-86BC-0C921607391A}" destId="{355A2D44-B1D4-45C2-9668-EE9A82DA4B3D}" srcOrd="0" destOrd="0" parTransId="{3B0BBAAC-CCDA-42B5-BCB6-95E48CFA18F8}" sibTransId="{30536E60-6D1D-41AA-8F6E-1BF81AC54896}"/>
    <dgm:cxn modelId="{BE4C98C2-D227-4CA9-9046-13CB49C5012E}" type="presOf" srcId="{3CDF0A05-82E9-4DAA-B391-AA8B65BE56A5}" destId="{8A321F40-4A9C-45BC-8212-9D0F95DF9933}" srcOrd="0" destOrd="0" presId="urn:microsoft.com/office/officeart/2009/3/layout/StepUpProcess"/>
    <dgm:cxn modelId="{F068611A-0BCA-413C-92A3-C58AEB919D87}" type="presParOf" srcId="{758BDC35-2DB0-4D50-9FA2-38D05D8D0F6A}" destId="{9741C8F3-47C9-45EE-8AA8-03E8B8AFA523}" srcOrd="0" destOrd="0" presId="urn:microsoft.com/office/officeart/2009/3/layout/StepUpProcess"/>
    <dgm:cxn modelId="{9BDC5DD3-82F6-42AB-940C-A9DBDD299FD9}" type="presParOf" srcId="{9741C8F3-47C9-45EE-8AA8-03E8B8AFA523}" destId="{8020FC49-32EB-48BC-A735-676BCEB729D5}" srcOrd="0" destOrd="0" presId="urn:microsoft.com/office/officeart/2009/3/layout/StepUpProcess"/>
    <dgm:cxn modelId="{B32345B7-5514-4E36-8969-3ABDF3BD3133}" type="presParOf" srcId="{9741C8F3-47C9-45EE-8AA8-03E8B8AFA523}" destId="{AD04A3D5-A6C4-42B2-9B31-AB10E5A64B0D}" srcOrd="1" destOrd="0" presId="urn:microsoft.com/office/officeart/2009/3/layout/StepUpProcess"/>
    <dgm:cxn modelId="{7AACCF2C-A9F8-46B1-BFF0-5DB5C8F0AA92}" type="presParOf" srcId="{9741C8F3-47C9-45EE-8AA8-03E8B8AFA523}" destId="{8DF91163-78EF-4022-ACBD-6A6F396C2E64}" srcOrd="2" destOrd="0" presId="urn:microsoft.com/office/officeart/2009/3/layout/StepUpProcess"/>
    <dgm:cxn modelId="{3D050A44-FFB4-43F7-856C-253A5499706B}" type="presParOf" srcId="{758BDC35-2DB0-4D50-9FA2-38D05D8D0F6A}" destId="{E546C745-90C4-4AE3-A65A-FBA930729A7A}" srcOrd="1" destOrd="0" presId="urn:microsoft.com/office/officeart/2009/3/layout/StepUpProcess"/>
    <dgm:cxn modelId="{3E3BED5F-204B-4ECE-ACDB-5FBCDD06E9F9}" type="presParOf" srcId="{E546C745-90C4-4AE3-A65A-FBA930729A7A}" destId="{87B98834-2C94-4D7C-8911-33EC164269DA}" srcOrd="0" destOrd="0" presId="urn:microsoft.com/office/officeart/2009/3/layout/StepUpProcess"/>
    <dgm:cxn modelId="{21B00BBC-A4BC-499B-AE33-8868F1B038EC}" type="presParOf" srcId="{758BDC35-2DB0-4D50-9FA2-38D05D8D0F6A}" destId="{DB430D19-0FD8-4E44-A4F0-AD0D00F69418}" srcOrd="2" destOrd="0" presId="urn:microsoft.com/office/officeart/2009/3/layout/StepUpProcess"/>
    <dgm:cxn modelId="{DE50E47C-37B1-4B61-AE43-5C4D890BAD05}" type="presParOf" srcId="{DB430D19-0FD8-4E44-A4F0-AD0D00F69418}" destId="{A0F0A1C1-E579-4CC2-ABB6-13F3FE0C10A9}" srcOrd="0" destOrd="0" presId="urn:microsoft.com/office/officeart/2009/3/layout/StepUpProcess"/>
    <dgm:cxn modelId="{82293017-9F14-45D1-94EF-4A55CF89334D}" type="presParOf" srcId="{DB430D19-0FD8-4E44-A4F0-AD0D00F69418}" destId="{1B5195F0-E307-4A4E-9688-063E7AA1C130}" srcOrd="1" destOrd="0" presId="urn:microsoft.com/office/officeart/2009/3/layout/StepUpProcess"/>
    <dgm:cxn modelId="{00E978A0-FAC8-454E-ABAD-CD9269E98F24}" type="presParOf" srcId="{DB430D19-0FD8-4E44-A4F0-AD0D00F69418}" destId="{1FA89E66-A419-40B5-8A1B-AD30700F5B2E}" srcOrd="2" destOrd="0" presId="urn:microsoft.com/office/officeart/2009/3/layout/StepUpProcess"/>
    <dgm:cxn modelId="{D16DE6C4-53AB-4E1B-B16E-D5FE6B9E91CE}" type="presParOf" srcId="{758BDC35-2DB0-4D50-9FA2-38D05D8D0F6A}" destId="{7F73CD70-20F0-4267-AA59-47BEE7F728B9}" srcOrd="3" destOrd="0" presId="urn:microsoft.com/office/officeart/2009/3/layout/StepUpProcess"/>
    <dgm:cxn modelId="{0399D743-9DCB-4DD1-92E7-6E7FCC2666AB}" type="presParOf" srcId="{7F73CD70-20F0-4267-AA59-47BEE7F728B9}" destId="{5AD1B39E-738D-4AA7-9A39-E2D455AA1C33}" srcOrd="0" destOrd="0" presId="urn:microsoft.com/office/officeart/2009/3/layout/StepUpProcess"/>
    <dgm:cxn modelId="{D0985243-06BD-4681-8E97-90DC8D37BECD}" type="presParOf" srcId="{758BDC35-2DB0-4D50-9FA2-38D05D8D0F6A}" destId="{F99FB3D2-1A14-451A-8ABD-7C85527B5B36}" srcOrd="4" destOrd="0" presId="urn:microsoft.com/office/officeart/2009/3/layout/StepUpProcess"/>
    <dgm:cxn modelId="{1F48E8D5-A289-4C67-A025-9DFE531A7504}" type="presParOf" srcId="{F99FB3D2-1A14-451A-8ABD-7C85527B5B36}" destId="{5EB80A5B-07F4-4901-B2FE-D57D19A99072}" srcOrd="0" destOrd="0" presId="urn:microsoft.com/office/officeart/2009/3/layout/StepUpProcess"/>
    <dgm:cxn modelId="{F3D24A55-BBC8-4340-8EC1-5E1025DAB09D}" type="presParOf" srcId="{F99FB3D2-1A14-451A-8ABD-7C85527B5B36}" destId="{61DFB4AC-AEE9-4F88-A5E1-8008D1D506FE}" srcOrd="1" destOrd="0" presId="urn:microsoft.com/office/officeart/2009/3/layout/StepUpProcess"/>
    <dgm:cxn modelId="{72E0FB1E-0D66-4D90-B69F-B7D93073CF7D}" type="presParOf" srcId="{F99FB3D2-1A14-451A-8ABD-7C85527B5B36}" destId="{C7E7C156-15DC-4F63-8755-D92AB8A1F1AF}" srcOrd="2" destOrd="0" presId="urn:microsoft.com/office/officeart/2009/3/layout/StepUpProcess"/>
    <dgm:cxn modelId="{A3356671-ECC7-4ED3-945B-98F4D6EFD9AF}" type="presParOf" srcId="{758BDC35-2DB0-4D50-9FA2-38D05D8D0F6A}" destId="{DB78AFDF-1D5A-4ADA-AB45-0B2185CBC08E}" srcOrd="5" destOrd="0" presId="urn:microsoft.com/office/officeart/2009/3/layout/StepUpProcess"/>
    <dgm:cxn modelId="{0BB57554-12DF-4552-9DD2-FF88DEA182AF}" type="presParOf" srcId="{DB78AFDF-1D5A-4ADA-AB45-0B2185CBC08E}" destId="{EC4DEF04-43FA-4B10-B7BE-DC48ABE89D27}" srcOrd="0" destOrd="0" presId="urn:microsoft.com/office/officeart/2009/3/layout/StepUpProcess"/>
    <dgm:cxn modelId="{0296B0FD-C708-4C3F-A846-C03A67B18B1A}" type="presParOf" srcId="{758BDC35-2DB0-4D50-9FA2-38D05D8D0F6A}" destId="{429A4BBA-FA25-49C5-AB0F-23CF6FBF720D}" srcOrd="6" destOrd="0" presId="urn:microsoft.com/office/officeart/2009/3/layout/StepUpProcess"/>
    <dgm:cxn modelId="{200C54A2-5CCF-4270-9186-A5AB93499794}" type="presParOf" srcId="{429A4BBA-FA25-49C5-AB0F-23CF6FBF720D}" destId="{9E8CDB08-BB42-418C-9B44-5EC943ADBA0B}" srcOrd="0" destOrd="0" presId="urn:microsoft.com/office/officeart/2009/3/layout/StepUpProcess"/>
    <dgm:cxn modelId="{2024BC61-87B1-4F1E-9558-D5027B0620DE}" type="presParOf" srcId="{429A4BBA-FA25-49C5-AB0F-23CF6FBF720D}" destId="{8A321F40-4A9C-45BC-8212-9D0F95DF9933}" srcOrd="1" destOrd="0" presId="urn:microsoft.com/office/officeart/2009/3/layout/StepUp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accent1">
            <a:lumMod val="7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accent1">
            <a:lumMod val="7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accent1">
            <a:lumMod val="7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accent1">
            <a:lumMod val="7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accent1">
            <a:lumMod val="7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accent1">
            <a:lumMod val="7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accent1">
            <a:lumMod val="7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7B74905-C917-44F9-86BC-0C921607391A}"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55A2D44-B1D4-45C2-9668-EE9A82DA4B3D}">
      <dgm:prSet phldrT="[Text]"/>
      <dgm:spPr/>
      <dgm:t>
        <a:bodyPr/>
        <a:lstStyle/>
        <a:p>
          <a:r>
            <a:rPr lang="pt-BR" b="0" i="0" dirty="0">
              <a:solidFill>
                <a:schemeClr val="tx1"/>
              </a:solidFill>
              <a:effectLst/>
              <a:latin typeface="Consolas" panose="020B0609020204030204" pitchFamily="49" charset="0"/>
            </a:rPr>
            <a:t>MAE : 1399 </a:t>
          </a:r>
          <a:endParaRPr lang="en-GB" dirty="0"/>
        </a:p>
      </dgm:t>
    </dgm:pt>
    <dgm:pt modelId="{3B0BBAAC-CCDA-42B5-BCB6-95E48CFA18F8}" type="parTrans" cxnId="{B2DDB3B8-B495-4223-BA17-8CDE36990BB8}">
      <dgm:prSet/>
      <dgm:spPr/>
      <dgm:t>
        <a:bodyPr/>
        <a:lstStyle/>
        <a:p>
          <a:endParaRPr lang="en-GB"/>
        </a:p>
      </dgm:t>
    </dgm:pt>
    <dgm:pt modelId="{30536E60-6D1D-41AA-8F6E-1BF81AC54896}" type="sibTrans" cxnId="{B2DDB3B8-B495-4223-BA17-8CDE36990BB8}">
      <dgm:prSet/>
      <dgm:spPr/>
      <dgm:t>
        <a:bodyPr/>
        <a:lstStyle/>
        <a:p>
          <a:endParaRPr lang="en-GB"/>
        </a:p>
      </dgm:t>
    </dgm:pt>
    <dgm:pt modelId="{713FDED9-0A51-4A8F-889E-7111A7431E93}">
      <dgm:prSet phldrT="[Text]"/>
      <dgm:spPr/>
      <dgm:t>
        <a:bodyPr/>
        <a:lstStyle/>
        <a:p>
          <a:r>
            <a:rPr lang="pt-BR" b="0" i="0" dirty="0">
              <a:solidFill>
                <a:schemeClr val="tx1"/>
              </a:solidFill>
              <a:effectLst/>
              <a:latin typeface="Consolas" panose="020B0609020204030204" pitchFamily="49" charset="0"/>
            </a:rPr>
            <a:t>RMSE : 1490</a:t>
          </a:r>
          <a:endParaRPr lang="en-GB" dirty="0"/>
        </a:p>
      </dgm:t>
    </dgm:pt>
    <dgm:pt modelId="{576E23E1-B95A-4A57-999B-7056781A8C7E}" type="parTrans" cxnId="{678BB979-DA45-4296-85E2-475F4166EA6A}">
      <dgm:prSet/>
      <dgm:spPr/>
      <dgm:t>
        <a:bodyPr/>
        <a:lstStyle/>
        <a:p>
          <a:endParaRPr lang="en-GB"/>
        </a:p>
      </dgm:t>
    </dgm:pt>
    <dgm:pt modelId="{8F8FD772-2CAD-4765-B1D8-C0AFDE1A4CD9}" type="sibTrans" cxnId="{678BB979-DA45-4296-85E2-475F4166EA6A}">
      <dgm:prSet/>
      <dgm:spPr/>
      <dgm:t>
        <a:bodyPr/>
        <a:lstStyle/>
        <a:p>
          <a:endParaRPr lang="en-GB"/>
        </a:p>
      </dgm:t>
    </dgm:pt>
    <dgm:pt modelId="{3CDF0A05-82E9-4DAA-B391-AA8B65BE56A5}">
      <dgm:prSet/>
      <dgm:spPr/>
      <dgm:t>
        <a:bodyPr/>
        <a:lstStyle/>
        <a:p>
          <a:r>
            <a:rPr lang="pt-BR" b="0" i="0" dirty="0">
              <a:solidFill>
                <a:schemeClr val="tx1"/>
              </a:solidFill>
              <a:effectLst/>
              <a:latin typeface="Consolas" panose="020B0609020204030204" pitchFamily="49" charset="0"/>
            </a:rPr>
            <a:t>r2: -10.321089</a:t>
          </a:r>
          <a:endParaRPr lang="en-GB" dirty="0"/>
        </a:p>
      </dgm:t>
    </dgm:pt>
    <dgm:pt modelId="{D6FC3578-82F4-4319-AD97-4F34554E4380}" type="parTrans" cxnId="{7F75A63B-65AB-40B3-826F-42AAAC6449B6}">
      <dgm:prSet/>
      <dgm:spPr/>
      <dgm:t>
        <a:bodyPr/>
        <a:lstStyle/>
        <a:p>
          <a:endParaRPr lang="en-GB"/>
        </a:p>
      </dgm:t>
    </dgm:pt>
    <dgm:pt modelId="{E028A6A9-8E63-41EB-BEF0-80047AB9FA1F}" type="sibTrans" cxnId="{7F75A63B-65AB-40B3-826F-42AAAC6449B6}">
      <dgm:prSet/>
      <dgm:spPr/>
      <dgm:t>
        <a:bodyPr/>
        <a:lstStyle/>
        <a:p>
          <a:endParaRPr lang="en-GB"/>
        </a:p>
      </dgm:t>
    </dgm:pt>
    <dgm:pt modelId="{758BDC35-2DB0-4D50-9FA2-38D05D8D0F6A}" type="pres">
      <dgm:prSet presAssocID="{F7B74905-C917-44F9-86BC-0C921607391A}" presName="rootnode" presStyleCnt="0">
        <dgm:presLayoutVars>
          <dgm:chMax/>
          <dgm:chPref/>
          <dgm:dir/>
          <dgm:animLvl val="lvl"/>
        </dgm:presLayoutVars>
      </dgm:prSet>
      <dgm:spPr/>
    </dgm:pt>
    <dgm:pt modelId="{9741C8F3-47C9-45EE-8AA8-03E8B8AFA523}" type="pres">
      <dgm:prSet presAssocID="{355A2D44-B1D4-45C2-9668-EE9A82DA4B3D}" presName="composite" presStyleCnt="0"/>
      <dgm:spPr/>
    </dgm:pt>
    <dgm:pt modelId="{8020FC49-32EB-48BC-A735-676BCEB729D5}" type="pres">
      <dgm:prSet presAssocID="{355A2D44-B1D4-45C2-9668-EE9A82DA4B3D}" presName="LShape" presStyleLbl="alignNode1" presStyleIdx="0" presStyleCnt="5"/>
      <dgm:spPr/>
    </dgm:pt>
    <dgm:pt modelId="{AD04A3D5-A6C4-42B2-9B31-AB10E5A64B0D}" type="pres">
      <dgm:prSet presAssocID="{355A2D44-B1D4-45C2-9668-EE9A82DA4B3D}" presName="ParentText" presStyleLbl="revTx" presStyleIdx="0" presStyleCnt="3">
        <dgm:presLayoutVars>
          <dgm:chMax val="0"/>
          <dgm:chPref val="0"/>
          <dgm:bulletEnabled val="1"/>
        </dgm:presLayoutVars>
      </dgm:prSet>
      <dgm:spPr/>
    </dgm:pt>
    <dgm:pt modelId="{8DF91163-78EF-4022-ACBD-6A6F396C2E64}" type="pres">
      <dgm:prSet presAssocID="{355A2D44-B1D4-45C2-9668-EE9A82DA4B3D}" presName="Triangle" presStyleLbl="alignNode1" presStyleIdx="1" presStyleCnt="5"/>
      <dgm:spPr/>
    </dgm:pt>
    <dgm:pt modelId="{E546C745-90C4-4AE3-A65A-FBA930729A7A}" type="pres">
      <dgm:prSet presAssocID="{30536E60-6D1D-41AA-8F6E-1BF81AC54896}" presName="sibTrans" presStyleCnt="0"/>
      <dgm:spPr/>
    </dgm:pt>
    <dgm:pt modelId="{87B98834-2C94-4D7C-8911-33EC164269DA}" type="pres">
      <dgm:prSet presAssocID="{30536E60-6D1D-41AA-8F6E-1BF81AC54896}" presName="space" presStyleCnt="0"/>
      <dgm:spPr/>
    </dgm:pt>
    <dgm:pt modelId="{DB430D19-0FD8-4E44-A4F0-AD0D00F69418}" type="pres">
      <dgm:prSet presAssocID="{713FDED9-0A51-4A8F-889E-7111A7431E93}" presName="composite" presStyleCnt="0"/>
      <dgm:spPr/>
    </dgm:pt>
    <dgm:pt modelId="{A0F0A1C1-E579-4CC2-ABB6-13F3FE0C10A9}" type="pres">
      <dgm:prSet presAssocID="{713FDED9-0A51-4A8F-889E-7111A7431E93}" presName="LShape" presStyleLbl="alignNode1" presStyleIdx="2" presStyleCnt="5"/>
      <dgm:spPr/>
    </dgm:pt>
    <dgm:pt modelId="{1B5195F0-E307-4A4E-9688-063E7AA1C130}" type="pres">
      <dgm:prSet presAssocID="{713FDED9-0A51-4A8F-889E-7111A7431E93}" presName="ParentText" presStyleLbl="revTx" presStyleIdx="1" presStyleCnt="3">
        <dgm:presLayoutVars>
          <dgm:chMax val="0"/>
          <dgm:chPref val="0"/>
          <dgm:bulletEnabled val="1"/>
        </dgm:presLayoutVars>
      </dgm:prSet>
      <dgm:spPr/>
    </dgm:pt>
    <dgm:pt modelId="{1FA89E66-A419-40B5-8A1B-AD30700F5B2E}" type="pres">
      <dgm:prSet presAssocID="{713FDED9-0A51-4A8F-889E-7111A7431E93}" presName="Triangle" presStyleLbl="alignNode1" presStyleIdx="3" presStyleCnt="5"/>
      <dgm:spPr/>
    </dgm:pt>
    <dgm:pt modelId="{7F73CD70-20F0-4267-AA59-47BEE7F728B9}" type="pres">
      <dgm:prSet presAssocID="{8F8FD772-2CAD-4765-B1D8-C0AFDE1A4CD9}" presName="sibTrans" presStyleCnt="0"/>
      <dgm:spPr/>
    </dgm:pt>
    <dgm:pt modelId="{5AD1B39E-738D-4AA7-9A39-E2D455AA1C33}" type="pres">
      <dgm:prSet presAssocID="{8F8FD772-2CAD-4765-B1D8-C0AFDE1A4CD9}" presName="space" presStyleCnt="0"/>
      <dgm:spPr/>
    </dgm:pt>
    <dgm:pt modelId="{429A4BBA-FA25-49C5-AB0F-23CF6FBF720D}" type="pres">
      <dgm:prSet presAssocID="{3CDF0A05-82E9-4DAA-B391-AA8B65BE56A5}" presName="composite" presStyleCnt="0"/>
      <dgm:spPr/>
    </dgm:pt>
    <dgm:pt modelId="{9E8CDB08-BB42-418C-9B44-5EC943ADBA0B}" type="pres">
      <dgm:prSet presAssocID="{3CDF0A05-82E9-4DAA-B391-AA8B65BE56A5}" presName="LShape" presStyleLbl="alignNode1" presStyleIdx="4" presStyleCnt="5"/>
      <dgm:spPr/>
    </dgm:pt>
    <dgm:pt modelId="{8A321F40-4A9C-45BC-8212-9D0F95DF9933}" type="pres">
      <dgm:prSet presAssocID="{3CDF0A05-82E9-4DAA-B391-AA8B65BE56A5}" presName="ParentText" presStyleLbl="revTx" presStyleIdx="2" presStyleCnt="3">
        <dgm:presLayoutVars>
          <dgm:chMax val="0"/>
          <dgm:chPref val="0"/>
          <dgm:bulletEnabled val="1"/>
        </dgm:presLayoutVars>
      </dgm:prSet>
      <dgm:spPr/>
    </dgm:pt>
  </dgm:ptLst>
  <dgm:cxnLst>
    <dgm:cxn modelId="{D756B92C-446E-4685-84E1-FEC9BFF99492}" type="presOf" srcId="{355A2D44-B1D4-45C2-9668-EE9A82DA4B3D}" destId="{AD04A3D5-A6C4-42B2-9B31-AB10E5A64B0D}" srcOrd="0" destOrd="0" presId="urn:microsoft.com/office/officeart/2009/3/layout/StepUpProcess"/>
    <dgm:cxn modelId="{7F75A63B-65AB-40B3-826F-42AAAC6449B6}" srcId="{F7B74905-C917-44F9-86BC-0C921607391A}" destId="{3CDF0A05-82E9-4DAA-B391-AA8B65BE56A5}" srcOrd="2" destOrd="0" parTransId="{D6FC3578-82F4-4319-AD97-4F34554E4380}" sibTransId="{E028A6A9-8E63-41EB-BEF0-80047AB9FA1F}"/>
    <dgm:cxn modelId="{678BB979-DA45-4296-85E2-475F4166EA6A}" srcId="{F7B74905-C917-44F9-86BC-0C921607391A}" destId="{713FDED9-0A51-4A8F-889E-7111A7431E93}" srcOrd="1" destOrd="0" parTransId="{576E23E1-B95A-4A57-999B-7056781A8C7E}" sibTransId="{8F8FD772-2CAD-4765-B1D8-C0AFDE1A4CD9}"/>
    <dgm:cxn modelId="{55DBBA7D-AEC5-4812-9BFE-0F45E158F723}" type="presOf" srcId="{713FDED9-0A51-4A8F-889E-7111A7431E93}" destId="{1B5195F0-E307-4A4E-9688-063E7AA1C130}" srcOrd="0" destOrd="0" presId="urn:microsoft.com/office/officeart/2009/3/layout/StepUpProcess"/>
    <dgm:cxn modelId="{8C2A2CAA-6D65-4BFD-9576-048F79B170E9}" type="presOf" srcId="{F7B74905-C917-44F9-86BC-0C921607391A}" destId="{758BDC35-2DB0-4D50-9FA2-38D05D8D0F6A}" srcOrd="0" destOrd="0" presId="urn:microsoft.com/office/officeart/2009/3/layout/StepUpProcess"/>
    <dgm:cxn modelId="{B2DDB3B8-B495-4223-BA17-8CDE36990BB8}" srcId="{F7B74905-C917-44F9-86BC-0C921607391A}" destId="{355A2D44-B1D4-45C2-9668-EE9A82DA4B3D}" srcOrd="0" destOrd="0" parTransId="{3B0BBAAC-CCDA-42B5-BCB6-95E48CFA18F8}" sibTransId="{30536E60-6D1D-41AA-8F6E-1BF81AC54896}"/>
    <dgm:cxn modelId="{BE4C98C2-D227-4CA9-9046-13CB49C5012E}" type="presOf" srcId="{3CDF0A05-82E9-4DAA-B391-AA8B65BE56A5}" destId="{8A321F40-4A9C-45BC-8212-9D0F95DF9933}" srcOrd="0" destOrd="0" presId="urn:microsoft.com/office/officeart/2009/3/layout/StepUpProcess"/>
    <dgm:cxn modelId="{F068611A-0BCA-413C-92A3-C58AEB919D87}" type="presParOf" srcId="{758BDC35-2DB0-4D50-9FA2-38D05D8D0F6A}" destId="{9741C8F3-47C9-45EE-8AA8-03E8B8AFA523}" srcOrd="0" destOrd="0" presId="urn:microsoft.com/office/officeart/2009/3/layout/StepUpProcess"/>
    <dgm:cxn modelId="{9BDC5DD3-82F6-42AB-940C-A9DBDD299FD9}" type="presParOf" srcId="{9741C8F3-47C9-45EE-8AA8-03E8B8AFA523}" destId="{8020FC49-32EB-48BC-A735-676BCEB729D5}" srcOrd="0" destOrd="0" presId="urn:microsoft.com/office/officeart/2009/3/layout/StepUpProcess"/>
    <dgm:cxn modelId="{B32345B7-5514-4E36-8969-3ABDF3BD3133}" type="presParOf" srcId="{9741C8F3-47C9-45EE-8AA8-03E8B8AFA523}" destId="{AD04A3D5-A6C4-42B2-9B31-AB10E5A64B0D}" srcOrd="1" destOrd="0" presId="urn:microsoft.com/office/officeart/2009/3/layout/StepUpProcess"/>
    <dgm:cxn modelId="{7AACCF2C-A9F8-46B1-BFF0-5DB5C8F0AA92}" type="presParOf" srcId="{9741C8F3-47C9-45EE-8AA8-03E8B8AFA523}" destId="{8DF91163-78EF-4022-ACBD-6A6F396C2E64}" srcOrd="2" destOrd="0" presId="urn:microsoft.com/office/officeart/2009/3/layout/StepUpProcess"/>
    <dgm:cxn modelId="{3D050A44-FFB4-43F7-856C-253A5499706B}" type="presParOf" srcId="{758BDC35-2DB0-4D50-9FA2-38D05D8D0F6A}" destId="{E546C745-90C4-4AE3-A65A-FBA930729A7A}" srcOrd="1" destOrd="0" presId="urn:microsoft.com/office/officeart/2009/3/layout/StepUpProcess"/>
    <dgm:cxn modelId="{3E3BED5F-204B-4ECE-ACDB-5FBCDD06E9F9}" type="presParOf" srcId="{E546C745-90C4-4AE3-A65A-FBA930729A7A}" destId="{87B98834-2C94-4D7C-8911-33EC164269DA}" srcOrd="0" destOrd="0" presId="urn:microsoft.com/office/officeart/2009/3/layout/StepUpProcess"/>
    <dgm:cxn modelId="{21B00BBC-A4BC-499B-AE33-8868F1B038EC}" type="presParOf" srcId="{758BDC35-2DB0-4D50-9FA2-38D05D8D0F6A}" destId="{DB430D19-0FD8-4E44-A4F0-AD0D00F69418}" srcOrd="2" destOrd="0" presId="urn:microsoft.com/office/officeart/2009/3/layout/StepUpProcess"/>
    <dgm:cxn modelId="{DE50E47C-37B1-4B61-AE43-5C4D890BAD05}" type="presParOf" srcId="{DB430D19-0FD8-4E44-A4F0-AD0D00F69418}" destId="{A0F0A1C1-E579-4CC2-ABB6-13F3FE0C10A9}" srcOrd="0" destOrd="0" presId="urn:microsoft.com/office/officeart/2009/3/layout/StepUpProcess"/>
    <dgm:cxn modelId="{82293017-9F14-45D1-94EF-4A55CF89334D}" type="presParOf" srcId="{DB430D19-0FD8-4E44-A4F0-AD0D00F69418}" destId="{1B5195F0-E307-4A4E-9688-063E7AA1C130}" srcOrd="1" destOrd="0" presId="urn:microsoft.com/office/officeart/2009/3/layout/StepUpProcess"/>
    <dgm:cxn modelId="{00E978A0-FAC8-454E-ABAD-CD9269E98F24}" type="presParOf" srcId="{DB430D19-0FD8-4E44-A4F0-AD0D00F69418}" destId="{1FA89E66-A419-40B5-8A1B-AD30700F5B2E}" srcOrd="2" destOrd="0" presId="urn:microsoft.com/office/officeart/2009/3/layout/StepUpProcess"/>
    <dgm:cxn modelId="{D16DE6C4-53AB-4E1B-B16E-D5FE6B9E91CE}" type="presParOf" srcId="{758BDC35-2DB0-4D50-9FA2-38D05D8D0F6A}" destId="{7F73CD70-20F0-4267-AA59-47BEE7F728B9}" srcOrd="3" destOrd="0" presId="urn:microsoft.com/office/officeart/2009/3/layout/StepUpProcess"/>
    <dgm:cxn modelId="{0399D743-9DCB-4DD1-92E7-6E7FCC2666AB}" type="presParOf" srcId="{7F73CD70-20F0-4267-AA59-47BEE7F728B9}" destId="{5AD1B39E-738D-4AA7-9A39-E2D455AA1C33}" srcOrd="0" destOrd="0" presId="urn:microsoft.com/office/officeart/2009/3/layout/StepUpProcess"/>
    <dgm:cxn modelId="{0296B0FD-C708-4C3F-A846-C03A67B18B1A}" type="presParOf" srcId="{758BDC35-2DB0-4D50-9FA2-38D05D8D0F6A}" destId="{429A4BBA-FA25-49C5-AB0F-23CF6FBF720D}" srcOrd="4" destOrd="0" presId="urn:microsoft.com/office/officeart/2009/3/layout/StepUpProcess"/>
    <dgm:cxn modelId="{200C54A2-5CCF-4270-9186-A5AB93499794}" type="presParOf" srcId="{429A4BBA-FA25-49C5-AB0F-23CF6FBF720D}" destId="{9E8CDB08-BB42-418C-9B44-5EC943ADBA0B}" srcOrd="0" destOrd="0" presId="urn:microsoft.com/office/officeart/2009/3/layout/StepUpProcess"/>
    <dgm:cxn modelId="{2024BC61-87B1-4F1E-9558-D5027B0620DE}" type="presParOf" srcId="{429A4BBA-FA25-49C5-AB0F-23CF6FBF720D}" destId="{8A321F40-4A9C-45BC-8212-9D0F95DF9933}" srcOrd="1" destOrd="0" presId="urn:microsoft.com/office/officeart/2009/3/layout/StepUp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bg1">
            <a:lumMod val="8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bg1">
            <a:lumMod val="8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bg1">
            <a:lumMod val="8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bg1">
            <a:lumMod val="8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bg1">
            <a:lumMod val="8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bg1">
            <a:lumMod val="8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bg1">
            <a:lumMod val="8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bg1">
            <a:lumMod val="8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bg1">
            <a:lumMod val="8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bg1">
            <a:lumMod val="8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bg1">
            <a:lumMod val="8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bg1">
            <a:lumMod val="8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bg1">
            <a:lumMod val="8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bg1">
            <a:lumMod val="8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bg1">
            <a:lumMod val="8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bg1">
            <a:lumMod val="8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bg1">
            <a:lumMod val="8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bg1">
            <a:lumMod val="8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bg1">
            <a:lumMod val="8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bg1">
            <a:lumMod val="8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bg1">
            <a:lumMod val="8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bg1">
            <a:lumMod val="8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bg1">
            <a:lumMod val="8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bg1">
            <a:lumMod val="8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bg1">
            <a:lumMod val="8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bg1">
            <a:lumMod val="8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bg1">
            <a:lumMod val="8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bg1">
            <a:lumMod val="8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bg1">
            <a:lumMod val="8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11B357-F1A0-4843-90FE-7D487559E603}" type="doc">
      <dgm:prSet loTypeId="urn:microsoft.com/office/officeart/2005/8/layout/process5" loCatId="process" qsTypeId="urn:microsoft.com/office/officeart/2005/8/quickstyle/simple1" qsCatId="simple" csTypeId="urn:microsoft.com/office/officeart/2005/8/colors/accent0_3" csCatId="mainScheme" phldr="1"/>
      <dgm:spPr/>
    </dgm:pt>
    <dgm:pt modelId="{86237857-1755-40DE-A40A-CC79E7A87676}">
      <dgm:prSet phldrT="[Text]"/>
      <dgm:spPr/>
      <dgm:t>
        <a:bodyPr/>
        <a:lstStyle/>
        <a:p>
          <a:r>
            <a:rPr lang="en-US" dirty="0"/>
            <a:t>Import Libraries</a:t>
          </a:r>
          <a:endParaRPr lang="en-GB" dirty="0"/>
        </a:p>
      </dgm:t>
    </dgm:pt>
    <dgm:pt modelId="{3C4E8EC6-A363-45EB-A927-28B3DF748744}" type="parTrans" cxnId="{9624B072-0B50-404D-B05A-C90EB1B5F52D}">
      <dgm:prSet/>
      <dgm:spPr/>
      <dgm:t>
        <a:bodyPr/>
        <a:lstStyle/>
        <a:p>
          <a:endParaRPr lang="en-GB"/>
        </a:p>
      </dgm:t>
    </dgm:pt>
    <dgm:pt modelId="{D027C8CE-D3FF-4BDC-814C-4C452C1B98B8}" type="sibTrans" cxnId="{9624B072-0B50-404D-B05A-C90EB1B5F52D}">
      <dgm:prSet/>
      <dgm:spPr/>
      <dgm:t>
        <a:bodyPr/>
        <a:lstStyle/>
        <a:p>
          <a:endParaRPr lang="en-GB"/>
        </a:p>
      </dgm:t>
    </dgm:pt>
    <dgm:pt modelId="{B65D834B-E25C-48B5-AD2D-BBBAAFD52322}">
      <dgm:prSet phldrT="[Text]"/>
      <dgm:spPr>
        <a:solidFill>
          <a:schemeClr val="tx2"/>
        </a:solidFill>
      </dgm:spPr>
      <dgm:t>
        <a:bodyPr/>
        <a:lstStyle/>
        <a:p>
          <a:r>
            <a:rPr lang="en-US" dirty="0"/>
            <a:t>Download data from Yahoo Finance &amp; BLS web service</a:t>
          </a:r>
          <a:endParaRPr lang="en-GB" dirty="0"/>
        </a:p>
      </dgm:t>
    </dgm:pt>
    <dgm:pt modelId="{AFAC5311-8C75-4FE3-81D0-62EB6835C08B}" type="parTrans" cxnId="{BA7ACB4D-63D2-4625-8A32-B7E106FD35F9}">
      <dgm:prSet/>
      <dgm:spPr/>
      <dgm:t>
        <a:bodyPr/>
        <a:lstStyle/>
        <a:p>
          <a:endParaRPr lang="en-GB"/>
        </a:p>
      </dgm:t>
    </dgm:pt>
    <dgm:pt modelId="{F42F7DCC-F8FC-442F-B8D8-AB48A2363D8C}" type="sibTrans" cxnId="{BA7ACB4D-63D2-4625-8A32-B7E106FD35F9}">
      <dgm:prSet/>
      <dgm:spPr/>
      <dgm:t>
        <a:bodyPr/>
        <a:lstStyle/>
        <a:p>
          <a:endParaRPr lang="en-GB"/>
        </a:p>
      </dgm:t>
    </dgm:pt>
    <dgm:pt modelId="{B947C4AE-D629-4920-A71C-62E0F819FCC2}">
      <dgm:prSet phldrT="[Text]"/>
      <dgm:spPr>
        <a:solidFill>
          <a:schemeClr val="accent1">
            <a:lumMod val="75000"/>
          </a:schemeClr>
        </a:solidFill>
      </dgm:spPr>
      <dgm:t>
        <a:bodyPr/>
        <a:lstStyle/>
        <a:p>
          <a:r>
            <a:rPr lang="en-US" dirty="0"/>
            <a:t>Create a data frame of the data</a:t>
          </a:r>
          <a:endParaRPr lang="en-GB" dirty="0"/>
        </a:p>
      </dgm:t>
    </dgm:pt>
    <dgm:pt modelId="{0284263F-5DBF-4B76-860E-83B7B4ABE45A}" type="parTrans" cxnId="{7E02559E-FAF3-43C4-8977-117798D7E354}">
      <dgm:prSet/>
      <dgm:spPr/>
      <dgm:t>
        <a:bodyPr/>
        <a:lstStyle/>
        <a:p>
          <a:endParaRPr lang="en-GB"/>
        </a:p>
      </dgm:t>
    </dgm:pt>
    <dgm:pt modelId="{3D61C0FA-8FB7-4596-8DBD-9560754DEB71}" type="sibTrans" cxnId="{7E02559E-FAF3-43C4-8977-117798D7E354}">
      <dgm:prSet/>
      <dgm:spPr/>
      <dgm:t>
        <a:bodyPr/>
        <a:lstStyle/>
        <a:p>
          <a:endParaRPr lang="en-GB"/>
        </a:p>
      </dgm:t>
    </dgm:pt>
    <dgm:pt modelId="{1785ED92-5FB0-493D-B26D-22C930CC8443}">
      <dgm:prSet/>
      <dgm:spPr>
        <a:solidFill>
          <a:schemeClr val="accent1">
            <a:lumMod val="75000"/>
          </a:schemeClr>
        </a:solidFill>
      </dgm:spPr>
      <dgm:t>
        <a:bodyPr/>
        <a:lstStyle/>
        <a:p>
          <a:r>
            <a:rPr lang="en-US" dirty="0"/>
            <a:t>Explore data and fill missing values</a:t>
          </a:r>
          <a:endParaRPr lang="en-GB" dirty="0"/>
        </a:p>
      </dgm:t>
    </dgm:pt>
    <dgm:pt modelId="{0756DB3A-857B-4E35-992D-903006C8C824}" type="parTrans" cxnId="{B5B27A91-AB5B-4AE0-9589-17EDC3149419}">
      <dgm:prSet/>
      <dgm:spPr/>
      <dgm:t>
        <a:bodyPr/>
        <a:lstStyle/>
        <a:p>
          <a:endParaRPr lang="en-GB"/>
        </a:p>
      </dgm:t>
    </dgm:pt>
    <dgm:pt modelId="{CD1EE896-430B-41E0-B9FC-0A3B5AB4670F}" type="sibTrans" cxnId="{B5B27A91-AB5B-4AE0-9589-17EDC3149419}">
      <dgm:prSet/>
      <dgm:spPr/>
      <dgm:t>
        <a:bodyPr/>
        <a:lstStyle/>
        <a:p>
          <a:endParaRPr lang="en-GB"/>
        </a:p>
      </dgm:t>
    </dgm:pt>
    <dgm:pt modelId="{43BDA491-3459-401C-8603-2188400C7AD3}">
      <dgm:prSet/>
      <dgm:spPr>
        <a:solidFill>
          <a:schemeClr val="accent1">
            <a:lumMod val="75000"/>
          </a:schemeClr>
        </a:solidFill>
      </dgm:spPr>
      <dgm:t>
        <a:bodyPr/>
        <a:lstStyle/>
        <a:p>
          <a:r>
            <a:rPr lang="en-US" dirty="0"/>
            <a:t>Descriptive statistics</a:t>
          </a:r>
          <a:endParaRPr lang="en-GB" dirty="0"/>
        </a:p>
      </dgm:t>
    </dgm:pt>
    <dgm:pt modelId="{0E422EAA-937D-44C2-BAAD-EF8997FED23E}" type="parTrans" cxnId="{625FC7C6-A3A0-4805-924C-46F65D3CCFBC}">
      <dgm:prSet/>
      <dgm:spPr/>
      <dgm:t>
        <a:bodyPr/>
        <a:lstStyle/>
        <a:p>
          <a:endParaRPr lang="en-GB"/>
        </a:p>
      </dgm:t>
    </dgm:pt>
    <dgm:pt modelId="{569EF79A-68E0-4686-898F-7D25F10CD7DA}" type="sibTrans" cxnId="{625FC7C6-A3A0-4805-924C-46F65D3CCFBC}">
      <dgm:prSet/>
      <dgm:spPr/>
      <dgm:t>
        <a:bodyPr/>
        <a:lstStyle/>
        <a:p>
          <a:endParaRPr lang="en-GB"/>
        </a:p>
      </dgm:t>
    </dgm:pt>
    <dgm:pt modelId="{C06CF97F-C34C-49F6-9E54-DD25C16DCF74}">
      <dgm:prSet/>
      <dgm:spPr>
        <a:solidFill>
          <a:schemeClr val="accent1">
            <a:lumMod val="75000"/>
          </a:schemeClr>
        </a:solidFill>
      </dgm:spPr>
      <dgm:t>
        <a:bodyPr/>
        <a:lstStyle/>
        <a:p>
          <a:r>
            <a:rPr lang="en-US" dirty="0"/>
            <a:t>Data smoothing </a:t>
          </a:r>
          <a:r>
            <a:rPr lang="en-US" dirty="0" err="1"/>
            <a:t>Savitzky-Golay</a:t>
          </a:r>
          <a:r>
            <a:rPr lang="en-US" dirty="0"/>
            <a:t> Filter</a:t>
          </a:r>
          <a:endParaRPr lang="en-GB" dirty="0"/>
        </a:p>
      </dgm:t>
    </dgm:pt>
    <dgm:pt modelId="{AE2D3E02-600B-42F1-B841-AA58823BEAB9}" type="parTrans" cxnId="{4FB5123A-00D6-4834-8FC7-45593EB458EC}">
      <dgm:prSet/>
      <dgm:spPr/>
      <dgm:t>
        <a:bodyPr/>
        <a:lstStyle/>
        <a:p>
          <a:endParaRPr lang="en-GB"/>
        </a:p>
      </dgm:t>
    </dgm:pt>
    <dgm:pt modelId="{C63799AD-A519-43F3-99B5-4995E82866A3}" type="sibTrans" cxnId="{4FB5123A-00D6-4834-8FC7-45593EB458EC}">
      <dgm:prSet/>
      <dgm:spPr/>
      <dgm:t>
        <a:bodyPr/>
        <a:lstStyle/>
        <a:p>
          <a:endParaRPr lang="en-GB"/>
        </a:p>
      </dgm:t>
    </dgm:pt>
    <dgm:pt modelId="{CE157FFF-8BEC-482D-9D3C-3092776859A2}">
      <dgm:prSet/>
      <dgm:spPr>
        <a:solidFill>
          <a:schemeClr val="accent1">
            <a:lumMod val="75000"/>
          </a:schemeClr>
        </a:solidFill>
      </dgm:spPr>
      <dgm:t>
        <a:bodyPr/>
        <a:lstStyle/>
        <a:p>
          <a:r>
            <a:rPr lang="en-US" dirty="0"/>
            <a:t>Feature selection</a:t>
          </a:r>
          <a:endParaRPr lang="en-GB" dirty="0"/>
        </a:p>
      </dgm:t>
    </dgm:pt>
    <dgm:pt modelId="{A3D1EF7D-FA9D-445A-A3AF-187FF646BA4B}" type="parTrans" cxnId="{8438BFD9-640D-4083-B0F5-EFBC6C25B2C7}">
      <dgm:prSet/>
      <dgm:spPr/>
      <dgm:t>
        <a:bodyPr/>
        <a:lstStyle/>
        <a:p>
          <a:endParaRPr lang="en-GB"/>
        </a:p>
      </dgm:t>
    </dgm:pt>
    <dgm:pt modelId="{2D8C7D01-280B-4737-8DB5-945074AE98F8}" type="sibTrans" cxnId="{8438BFD9-640D-4083-B0F5-EFBC6C25B2C7}">
      <dgm:prSet/>
      <dgm:spPr/>
      <dgm:t>
        <a:bodyPr/>
        <a:lstStyle/>
        <a:p>
          <a:endParaRPr lang="en-GB"/>
        </a:p>
      </dgm:t>
    </dgm:pt>
    <dgm:pt modelId="{1E96EA6E-042A-4D8B-9147-BD96ADE68D2E}">
      <dgm:prSet/>
      <dgm:spPr>
        <a:solidFill>
          <a:schemeClr val="bg1">
            <a:lumMod val="85000"/>
          </a:schemeClr>
        </a:solidFill>
      </dgm:spPr>
      <dgm:t>
        <a:bodyPr/>
        <a:lstStyle/>
        <a:p>
          <a:r>
            <a:rPr lang="en-US" dirty="0"/>
            <a:t>Splinting the dataset into train, validation and test</a:t>
          </a:r>
          <a:endParaRPr lang="en-GB" dirty="0"/>
        </a:p>
      </dgm:t>
    </dgm:pt>
    <dgm:pt modelId="{B6ADE53B-D273-4B78-A6A8-6A635386F99E}" type="parTrans" cxnId="{30B579C2-F009-41B2-84C1-3F32CC283DA9}">
      <dgm:prSet/>
      <dgm:spPr/>
      <dgm:t>
        <a:bodyPr/>
        <a:lstStyle/>
        <a:p>
          <a:endParaRPr lang="en-GB"/>
        </a:p>
      </dgm:t>
    </dgm:pt>
    <dgm:pt modelId="{AF4B9541-534A-440A-9DE6-09FBF09BF80D}" type="sibTrans" cxnId="{30B579C2-F009-41B2-84C1-3F32CC283DA9}">
      <dgm:prSet/>
      <dgm:spPr/>
      <dgm:t>
        <a:bodyPr/>
        <a:lstStyle/>
        <a:p>
          <a:endParaRPr lang="en-GB"/>
        </a:p>
      </dgm:t>
    </dgm:pt>
    <dgm:pt modelId="{8483357D-EA52-4663-8CF2-1F519292A002}">
      <dgm:prSet/>
      <dgm:spPr>
        <a:solidFill>
          <a:schemeClr val="bg1">
            <a:lumMod val="85000"/>
          </a:schemeClr>
        </a:solidFill>
      </dgm:spPr>
      <dgm:t>
        <a:bodyPr/>
        <a:lstStyle/>
        <a:p>
          <a:r>
            <a:rPr lang="en-US" dirty="0"/>
            <a:t>Data pre-processing</a:t>
          </a:r>
          <a:endParaRPr lang="en-GB" dirty="0"/>
        </a:p>
      </dgm:t>
    </dgm:pt>
    <dgm:pt modelId="{189F44BF-FD68-49F7-BABF-6636B900D205}" type="parTrans" cxnId="{F4445E5F-CD6B-4523-82D6-6917E8321099}">
      <dgm:prSet/>
      <dgm:spPr/>
      <dgm:t>
        <a:bodyPr/>
        <a:lstStyle/>
        <a:p>
          <a:endParaRPr lang="en-GB"/>
        </a:p>
      </dgm:t>
    </dgm:pt>
    <dgm:pt modelId="{7CABF9FA-F1F7-41F2-900D-C6EF573FBA3A}" type="sibTrans" cxnId="{F4445E5F-CD6B-4523-82D6-6917E8321099}">
      <dgm:prSet/>
      <dgm:spPr/>
      <dgm:t>
        <a:bodyPr/>
        <a:lstStyle/>
        <a:p>
          <a:endParaRPr lang="en-GB"/>
        </a:p>
      </dgm:t>
    </dgm:pt>
    <dgm:pt modelId="{41AB797D-F4BE-4446-814D-8BB635677784}">
      <dgm:prSet/>
      <dgm:spPr>
        <a:solidFill>
          <a:schemeClr val="bg1">
            <a:lumMod val="85000"/>
          </a:schemeClr>
        </a:solidFill>
      </dgm:spPr>
      <dgm:t>
        <a:bodyPr/>
        <a:lstStyle/>
        <a:p>
          <a:r>
            <a:rPr lang="en-US" dirty="0"/>
            <a:t>Feature Scaling-normalization Min-Max</a:t>
          </a:r>
          <a:endParaRPr lang="en-GB" dirty="0"/>
        </a:p>
      </dgm:t>
    </dgm:pt>
    <dgm:pt modelId="{15C9C169-9280-4A04-A1B1-233BB3948E80}" type="parTrans" cxnId="{AF43797F-01A8-4D54-9FA7-00E980BE1609}">
      <dgm:prSet/>
      <dgm:spPr/>
      <dgm:t>
        <a:bodyPr/>
        <a:lstStyle/>
        <a:p>
          <a:endParaRPr lang="en-GB"/>
        </a:p>
      </dgm:t>
    </dgm:pt>
    <dgm:pt modelId="{46483EA8-9E82-49F7-9AA6-976A2CC600AA}" type="sibTrans" cxnId="{AF43797F-01A8-4D54-9FA7-00E980BE1609}">
      <dgm:prSet/>
      <dgm:spPr/>
      <dgm:t>
        <a:bodyPr/>
        <a:lstStyle/>
        <a:p>
          <a:endParaRPr lang="en-GB"/>
        </a:p>
      </dgm:t>
    </dgm:pt>
    <dgm:pt modelId="{A8987FA9-AD23-4B8B-8180-9E432C669F5E}">
      <dgm:prSet/>
      <dgm:spPr>
        <a:solidFill>
          <a:schemeClr val="bg1">
            <a:lumMod val="85000"/>
          </a:schemeClr>
        </a:solidFill>
      </dgm:spPr>
      <dgm:t>
        <a:bodyPr/>
        <a:lstStyle/>
        <a:p>
          <a:r>
            <a:rPr lang="en-US" dirty="0"/>
            <a:t>Data Representation neural networks</a:t>
          </a:r>
          <a:endParaRPr lang="en-GB" dirty="0"/>
        </a:p>
      </dgm:t>
    </dgm:pt>
    <dgm:pt modelId="{53C55A43-9173-4570-85CF-A4BEEDA6B7CB}" type="parTrans" cxnId="{B7C21BAE-B8D4-473A-854E-EAE522E7061F}">
      <dgm:prSet/>
      <dgm:spPr/>
      <dgm:t>
        <a:bodyPr/>
        <a:lstStyle/>
        <a:p>
          <a:endParaRPr lang="en-GB"/>
        </a:p>
      </dgm:t>
    </dgm:pt>
    <dgm:pt modelId="{40F2E926-6978-44C5-AD59-FCF0C9821542}" type="sibTrans" cxnId="{B7C21BAE-B8D4-473A-854E-EAE522E7061F}">
      <dgm:prSet/>
      <dgm:spPr/>
      <dgm:t>
        <a:bodyPr/>
        <a:lstStyle/>
        <a:p>
          <a:endParaRPr lang="en-GB"/>
        </a:p>
      </dgm:t>
    </dgm:pt>
    <dgm:pt modelId="{9CEDC3C8-002E-4DAE-8CEF-1B46CEA703FF}">
      <dgm:prSet/>
      <dgm:spPr>
        <a:solidFill>
          <a:schemeClr val="bg1">
            <a:lumMod val="85000"/>
          </a:schemeClr>
        </a:solidFill>
      </dgm:spPr>
      <dgm:t>
        <a:bodyPr/>
        <a:lstStyle/>
        <a:p>
          <a:r>
            <a:rPr lang="en-US" dirty="0"/>
            <a:t>Baseline Performance</a:t>
          </a:r>
          <a:endParaRPr lang="en-GB" dirty="0"/>
        </a:p>
      </dgm:t>
    </dgm:pt>
    <dgm:pt modelId="{28D0CDC3-C772-4EB7-8AEA-24E08348B7A1}" type="parTrans" cxnId="{46292876-2801-4441-8C6D-DBBFDAE3C212}">
      <dgm:prSet/>
      <dgm:spPr/>
      <dgm:t>
        <a:bodyPr/>
        <a:lstStyle/>
        <a:p>
          <a:endParaRPr lang="en-GB"/>
        </a:p>
      </dgm:t>
    </dgm:pt>
    <dgm:pt modelId="{400209E8-DE16-424E-8BC8-A9FA307004EE}" type="sibTrans" cxnId="{46292876-2801-4441-8C6D-DBBFDAE3C212}">
      <dgm:prSet/>
      <dgm:spPr/>
      <dgm:t>
        <a:bodyPr/>
        <a:lstStyle/>
        <a:p>
          <a:endParaRPr lang="en-GB"/>
        </a:p>
      </dgm:t>
    </dgm:pt>
    <dgm:pt modelId="{F920EFE9-FF05-43DF-98AC-77FA06BA2004}">
      <dgm:prSet/>
      <dgm:spPr>
        <a:solidFill>
          <a:schemeClr val="bg1">
            <a:lumMod val="85000"/>
          </a:schemeClr>
        </a:solidFill>
      </dgm:spPr>
      <dgm:t>
        <a:bodyPr/>
        <a:lstStyle/>
        <a:p>
          <a:r>
            <a:rPr lang="en-US" dirty="0"/>
            <a:t>Deep learning model: LSTM</a:t>
          </a:r>
          <a:endParaRPr lang="en-GB" dirty="0"/>
        </a:p>
      </dgm:t>
    </dgm:pt>
    <dgm:pt modelId="{B80C4FE6-0571-447E-B855-F1CB9FED20AE}" type="parTrans" cxnId="{3BEA44D2-94D8-4C53-96D0-B29218866722}">
      <dgm:prSet/>
      <dgm:spPr/>
      <dgm:t>
        <a:bodyPr/>
        <a:lstStyle/>
        <a:p>
          <a:endParaRPr lang="en-GB"/>
        </a:p>
      </dgm:t>
    </dgm:pt>
    <dgm:pt modelId="{D5ED4E61-9D3C-4E4A-8E4C-DA8041AFDB0B}" type="sibTrans" cxnId="{3BEA44D2-94D8-4C53-96D0-B29218866722}">
      <dgm:prSet/>
      <dgm:spPr/>
      <dgm:t>
        <a:bodyPr/>
        <a:lstStyle/>
        <a:p>
          <a:endParaRPr lang="en-GB"/>
        </a:p>
      </dgm:t>
    </dgm:pt>
    <dgm:pt modelId="{4E4EDFE6-EC54-4B2C-BED7-81FC28AE6844}">
      <dgm:prSet/>
      <dgm:spPr>
        <a:solidFill>
          <a:schemeClr val="bg1">
            <a:lumMod val="85000"/>
          </a:schemeClr>
        </a:solidFill>
      </dgm:spPr>
      <dgm:t>
        <a:bodyPr/>
        <a:lstStyle/>
        <a:p>
          <a:r>
            <a:rPr lang="en-US" dirty="0"/>
            <a:t>Train, Validation &amp; Test</a:t>
          </a:r>
          <a:endParaRPr lang="en-GB" dirty="0"/>
        </a:p>
      </dgm:t>
    </dgm:pt>
    <dgm:pt modelId="{2A802328-1185-4B15-BF09-2613B871C45D}" type="parTrans" cxnId="{3CFE7C22-6E27-45D9-B39B-68C494E5F5B6}">
      <dgm:prSet/>
      <dgm:spPr/>
      <dgm:t>
        <a:bodyPr/>
        <a:lstStyle/>
        <a:p>
          <a:endParaRPr lang="en-GB"/>
        </a:p>
      </dgm:t>
    </dgm:pt>
    <dgm:pt modelId="{20513E88-0F0C-474E-8BF7-5352CDBCC00A}" type="sibTrans" cxnId="{3CFE7C22-6E27-45D9-B39B-68C494E5F5B6}">
      <dgm:prSet/>
      <dgm:spPr/>
      <dgm:t>
        <a:bodyPr/>
        <a:lstStyle/>
        <a:p>
          <a:endParaRPr lang="en-GB"/>
        </a:p>
      </dgm:t>
    </dgm:pt>
    <dgm:pt modelId="{A9F08A26-02D6-4835-B16D-57827CDF1EFB}" type="pres">
      <dgm:prSet presAssocID="{3711B357-F1A0-4843-90FE-7D487559E603}" presName="diagram" presStyleCnt="0">
        <dgm:presLayoutVars>
          <dgm:dir/>
          <dgm:resizeHandles val="exact"/>
        </dgm:presLayoutVars>
      </dgm:prSet>
      <dgm:spPr/>
    </dgm:pt>
    <dgm:pt modelId="{BB30CC81-52AA-448A-81CB-E1DF429C6E07}" type="pres">
      <dgm:prSet presAssocID="{86237857-1755-40DE-A40A-CC79E7A87676}" presName="node" presStyleLbl="node1" presStyleIdx="0" presStyleCnt="14">
        <dgm:presLayoutVars>
          <dgm:bulletEnabled val="1"/>
        </dgm:presLayoutVars>
      </dgm:prSet>
      <dgm:spPr/>
    </dgm:pt>
    <dgm:pt modelId="{F9E7BF05-FA2B-40CD-94B9-95C4BF79052A}" type="pres">
      <dgm:prSet presAssocID="{D027C8CE-D3FF-4BDC-814C-4C452C1B98B8}" presName="sibTrans" presStyleLbl="sibTrans2D1" presStyleIdx="0" presStyleCnt="13"/>
      <dgm:spPr/>
    </dgm:pt>
    <dgm:pt modelId="{692F8912-A61C-413B-A711-6F83F06BE8B3}" type="pres">
      <dgm:prSet presAssocID="{D027C8CE-D3FF-4BDC-814C-4C452C1B98B8}" presName="connectorText" presStyleLbl="sibTrans2D1" presStyleIdx="0" presStyleCnt="13"/>
      <dgm:spPr/>
    </dgm:pt>
    <dgm:pt modelId="{5FA1B786-CE8E-4A3F-8160-6256D0CFFCDB}" type="pres">
      <dgm:prSet presAssocID="{B65D834B-E25C-48B5-AD2D-BBBAAFD52322}" presName="node" presStyleLbl="node1" presStyleIdx="1" presStyleCnt="14">
        <dgm:presLayoutVars>
          <dgm:bulletEnabled val="1"/>
        </dgm:presLayoutVars>
      </dgm:prSet>
      <dgm:spPr/>
    </dgm:pt>
    <dgm:pt modelId="{D805C36D-7C15-443E-B49F-C43F2A84B99C}" type="pres">
      <dgm:prSet presAssocID="{F42F7DCC-F8FC-442F-B8D8-AB48A2363D8C}" presName="sibTrans" presStyleLbl="sibTrans2D1" presStyleIdx="1" presStyleCnt="13"/>
      <dgm:spPr/>
    </dgm:pt>
    <dgm:pt modelId="{4DF1EF82-E9E6-4E6A-9514-471D3E956E23}" type="pres">
      <dgm:prSet presAssocID="{F42F7DCC-F8FC-442F-B8D8-AB48A2363D8C}" presName="connectorText" presStyleLbl="sibTrans2D1" presStyleIdx="1" presStyleCnt="13"/>
      <dgm:spPr/>
    </dgm:pt>
    <dgm:pt modelId="{312133C8-ADD7-4719-A1C4-A1F175882589}" type="pres">
      <dgm:prSet presAssocID="{B947C4AE-D629-4920-A71C-62E0F819FCC2}" presName="node" presStyleLbl="node1" presStyleIdx="2" presStyleCnt="14">
        <dgm:presLayoutVars>
          <dgm:bulletEnabled val="1"/>
        </dgm:presLayoutVars>
      </dgm:prSet>
      <dgm:spPr/>
    </dgm:pt>
    <dgm:pt modelId="{7EC96015-1826-486A-83FD-E38DA73DEE25}" type="pres">
      <dgm:prSet presAssocID="{3D61C0FA-8FB7-4596-8DBD-9560754DEB71}" presName="sibTrans" presStyleLbl="sibTrans2D1" presStyleIdx="2" presStyleCnt="13"/>
      <dgm:spPr/>
    </dgm:pt>
    <dgm:pt modelId="{0B7CCD6D-CF59-43B6-8B78-A0CFA41A46DE}" type="pres">
      <dgm:prSet presAssocID="{3D61C0FA-8FB7-4596-8DBD-9560754DEB71}" presName="connectorText" presStyleLbl="sibTrans2D1" presStyleIdx="2" presStyleCnt="13"/>
      <dgm:spPr/>
    </dgm:pt>
    <dgm:pt modelId="{0C1CF837-696C-45E0-88D4-59856FD43A89}" type="pres">
      <dgm:prSet presAssocID="{1785ED92-5FB0-493D-B26D-22C930CC8443}" presName="node" presStyleLbl="node1" presStyleIdx="3" presStyleCnt="14">
        <dgm:presLayoutVars>
          <dgm:bulletEnabled val="1"/>
        </dgm:presLayoutVars>
      </dgm:prSet>
      <dgm:spPr/>
    </dgm:pt>
    <dgm:pt modelId="{782DD6A0-AE1F-4AAE-8775-F61FCE9E5B7B}" type="pres">
      <dgm:prSet presAssocID="{CD1EE896-430B-41E0-B9FC-0A3B5AB4670F}" presName="sibTrans" presStyleLbl="sibTrans2D1" presStyleIdx="3" presStyleCnt="13"/>
      <dgm:spPr/>
    </dgm:pt>
    <dgm:pt modelId="{9745B629-7B80-4D53-BFA0-F9E24AF4555F}" type="pres">
      <dgm:prSet presAssocID="{CD1EE896-430B-41E0-B9FC-0A3B5AB4670F}" presName="connectorText" presStyleLbl="sibTrans2D1" presStyleIdx="3" presStyleCnt="13"/>
      <dgm:spPr/>
    </dgm:pt>
    <dgm:pt modelId="{C6E6C2AF-56B2-46B1-B39C-BFE7B669C7DC}" type="pres">
      <dgm:prSet presAssocID="{43BDA491-3459-401C-8603-2188400C7AD3}" presName="node" presStyleLbl="node1" presStyleIdx="4" presStyleCnt="14">
        <dgm:presLayoutVars>
          <dgm:bulletEnabled val="1"/>
        </dgm:presLayoutVars>
      </dgm:prSet>
      <dgm:spPr/>
    </dgm:pt>
    <dgm:pt modelId="{5E3A1CE2-0AA3-4AD2-B893-3676C9FF40DC}" type="pres">
      <dgm:prSet presAssocID="{569EF79A-68E0-4686-898F-7D25F10CD7DA}" presName="sibTrans" presStyleLbl="sibTrans2D1" presStyleIdx="4" presStyleCnt="13"/>
      <dgm:spPr/>
    </dgm:pt>
    <dgm:pt modelId="{62886378-F475-4600-A0A4-C6BCB56D31F9}" type="pres">
      <dgm:prSet presAssocID="{569EF79A-68E0-4686-898F-7D25F10CD7DA}" presName="connectorText" presStyleLbl="sibTrans2D1" presStyleIdx="4" presStyleCnt="13"/>
      <dgm:spPr/>
    </dgm:pt>
    <dgm:pt modelId="{99C5FAF4-AD59-4E35-9E77-3D1E0DD57A27}" type="pres">
      <dgm:prSet presAssocID="{C06CF97F-C34C-49F6-9E54-DD25C16DCF74}" presName="node" presStyleLbl="node1" presStyleIdx="5" presStyleCnt="14">
        <dgm:presLayoutVars>
          <dgm:bulletEnabled val="1"/>
        </dgm:presLayoutVars>
      </dgm:prSet>
      <dgm:spPr/>
    </dgm:pt>
    <dgm:pt modelId="{EAAEBD9E-E09F-4495-AA44-96EB618B2B26}" type="pres">
      <dgm:prSet presAssocID="{C63799AD-A519-43F3-99B5-4995E82866A3}" presName="sibTrans" presStyleLbl="sibTrans2D1" presStyleIdx="5" presStyleCnt="13"/>
      <dgm:spPr/>
    </dgm:pt>
    <dgm:pt modelId="{3CE90483-9B42-4DE8-85B8-65351454A6DE}" type="pres">
      <dgm:prSet presAssocID="{C63799AD-A519-43F3-99B5-4995E82866A3}" presName="connectorText" presStyleLbl="sibTrans2D1" presStyleIdx="5" presStyleCnt="13"/>
      <dgm:spPr/>
    </dgm:pt>
    <dgm:pt modelId="{1F70D472-E5B6-4A7B-92CD-15E5D44206EA}" type="pres">
      <dgm:prSet presAssocID="{CE157FFF-8BEC-482D-9D3C-3092776859A2}" presName="node" presStyleLbl="node1" presStyleIdx="6" presStyleCnt="14">
        <dgm:presLayoutVars>
          <dgm:bulletEnabled val="1"/>
        </dgm:presLayoutVars>
      </dgm:prSet>
      <dgm:spPr/>
    </dgm:pt>
    <dgm:pt modelId="{87B31381-D0F1-4B38-B4F2-C43167BAFD10}" type="pres">
      <dgm:prSet presAssocID="{2D8C7D01-280B-4737-8DB5-945074AE98F8}" presName="sibTrans" presStyleLbl="sibTrans2D1" presStyleIdx="6" presStyleCnt="13"/>
      <dgm:spPr/>
    </dgm:pt>
    <dgm:pt modelId="{35E76A6D-2955-4383-8E40-591E830D8AD7}" type="pres">
      <dgm:prSet presAssocID="{2D8C7D01-280B-4737-8DB5-945074AE98F8}" presName="connectorText" presStyleLbl="sibTrans2D1" presStyleIdx="6" presStyleCnt="13"/>
      <dgm:spPr/>
    </dgm:pt>
    <dgm:pt modelId="{1B0D8DF8-A3E5-4360-A78C-2BD064592A7C}" type="pres">
      <dgm:prSet presAssocID="{1E96EA6E-042A-4D8B-9147-BD96ADE68D2E}" presName="node" presStyleLbl="node1" presStyleIdx="7" presStyleCnt="14">
        <dgm:presLayoutVars>
          <dgm:bulletEnabled val="1"/>
        </dgm:presLayoutVars>
      </dgm:prSet>
      <dgm:spPr/>
    </dgm:pt>
    <dgm:pt modelId="{B2B587C6-31BA-4A43-8288-96E34DDBBBE2}" type="pres">
      <dgm:prSet presAssocID="{AF4B9541-534A-440A-9DE6-09FBF09BF80D}" presName="sibTrans" presStyleLbl="sibTrans2D1" presStyleIdx="7" presStyleCnt="13"/>
      <dgm:spPr/>
    </dgm:pt>
    <dgm:pt modelId="{B7BB7A19-F60B-423E-A51C-07DD76964CAD}" type="pres">
      <dgm:prSet presAssocID="{AF4B9541-534A-440A-9DE6-09FBF09BF80D}" presName="connectorText" presStyleLbl="sibTrans2D1" presStyleIdx="7" presStyleCnt="13"/>
      <dgm:spPr/>
    </dgm:pt>
    <dgm:pt modelId="{762E5831-937F-43BC-8E09-FBD03CAA3F04}" type="pres">
      <dgm:prSet presAssocID="{8483357D-EA52-4663-8CF2-1F519292A002}" presName="node" presStyleLbl="node1" presStyleIdx="8" presStyleCnt="14">
        <dgm:presLayoutVars>
          <dgm:bulletEnabled val="1"/>
        </dgm:presLayoutVars>
      </dgm:prSet>
      <dgm:spPr/>
    </dgm:pt>
    <dgm:pt modelId="{68EC362C-75CC-40C8-8474-5B0D9CE9914B}" type="pres">
      <dgm:prSet presAssocID="{7CABF9FA-F1F7-41F2-900D-C6EF573FBA3A}" presName="sibTrans" presStyleLbl="sibTrans2D1" presStyleIdx="8" presStyleCnt="13"/>
      <dgm:spPr/>
    </dgm:pt>
    <dgm:pt modelId="{56260DAC-1EE5-41E4-850E-BA319497EF9B}" type="pres">
      <dgm:prSet presAssocID="{7CABF9FA-F1F7-41F2-900D-C6EF573FBA3A}" presName="connectorText" presStyleLbl="sibTrans2D1" presStyleIdx="8" presStyleCnt="13"/>
      <dgm:spPr/>
    </dgm:pt>
    <dgm:pt modelId="{BB92CE73-6C9E-4BE4-A7F9-7EC1EDF8130C}" type="pres">
      <dgm:prSet presAssocID="{41AB797D-F4BE-4446-814D-8BB635677784}" presName="node" presStyleLbl="node1" presStyleIdx="9" presStyleCnt="14">
        <dgm:presLayoutVars>
          <dgm:bulletEnabled val="1"/>
        </dgm:presLayoutVars>
      </dgm:prSet>
      <dgm:spPr/>
    </dgm:pt>
    <dgm:pt modelId="{E8E3FD9F-3658-4FBC-B664-84CC073D01F3}" type="pres">
      <dgm:prSet presAssocID="{46483EA8-9E82-49F7-9AA6-976A2CC600AA}" presName="sibTrans" presStyleLbl="sibTrans2D1" presStyleIdx="9" presStyleCnt="13"/>
      <dgm:spPr/>
    </dgm:pt>
    <dgm:pt modelId="{DE198496-8C9D-4064-8C97-2C7EDCFFD7CC}" type="pres">
      <dgm:prSet presAssocID="{46483EA8-9E82-49F7-9AA6-976A2CC600AA}" presName="connectorText" presStyleLbl="sibTrans2D1" presStyleIdx="9" presStyleCnt="13"/>
      <dgm:spPr/>
    </dgm:pt>
    <dgm:pt modelId="{986F1DB5-3CC4-469C-A322-DF856434AFF4}" type="pres">
      <dgm:prSet presAssocID="{A8987FA9-AD23-4B8B-8180-9E432C669F5E}" presName="node" presStyleLbl="node1" presStyleIdx="10" presStyleCnt="14">
        <dgm:presLayoutVars>
          <dgm:bulletEnabled val="1"/>
        </dgm:presLayoutVars>
      </dgm:prSet>
      <dgm:spPr/>
    </dgm:pt>
    <dgm:pt modelId="{9ABCE73E-F9EB-44D5-A520-2C47EF68953E}" type="pres">
      <dgm:prSet presAssocID="{40F2E926-6978-44C5-AD59-FCF0C9821542}" presName="sibTrans" presStyleLbl="sibTrans2D1" presStyleIdx="10" presStyleCnt="13"/>
      <dgm:spPr/>
    </dgm:pt>
    <dgm:pt modelId="{217F7E2A-5550-4650-AAD7-51B758E6D035}" type="pres">
      <dgm:prSet presAssocID="{40F2E926-6978-44C5-AD59-FCF0C9821542}" presName="connectorText" presStyleLbl="sibTrans2D1" presStyleIdx="10" presStyleCnt="13"/>
      <dgm:spPr/>
    </dgm:pt>
    <dgm:pt modelId="{93F8899F-9984-4A3D-8BA5-548C479ADDC6}" type="pres">
      <dgm:prSet presAssocID="{9CEDC3C8-002E-4DAE-8CEF-1B46CEA703FF}" presName="node" presStyleLbl="node1" presStyleIdx="11" presStyleCnt="14">
        <dgm:presLayoutVars>
          <dgm:bulletEnabled val="1"/>
        </dgm:presLayoutVars>
      </dgm:prSet>
      <dgm:spPr/>
    </dgm:pt>
    <dgm:pt modelId="{2696A9BA-31FC-4F9A-BDDE-D3B0A471325D}" type="pres">
      <dgm:prSet presAssocID="{400209E8-DE16-424E-8BC8-A9FA307004EE}" presName="sibTrans" presStyleLbl="sibTrans2D1" presStyleIdx="11" presStyleCnt="13"/>
      <dgm:spPr/>
    </dgm:pt>
    <dgm:pt modelId="{D1617847-D534-4518-A4E6-BA31DBC2FA54}" type="pres">
      <dgm:prSet presAssocID="{400209E8-DE16-424E-8BC8-A9FA307004EE}" presName="connectorText" presStyleLbl="sibTrans2D1" presStyleIdx="11" presStyleCnt="13"/>
      <dgm:spPr/>
    </dgm:pt>
    <dgm:pt modelId="{64613F42-6CEE-479D-B2E2-251E2DF49BD0}" type="pres">
      <dgm:prSet presAssocID="{F920EFE9-FF05-43DF-98AC-77FA06BA2004}" presName="node" presStyleLbl="node1" presStyleIdx="12" presStyleCnt="14">
        <dgm:presLayoutVars>
          <dgm:bulletEnabled val="1"/>
        </dgm:presLayoutVars>
      </dgm:prSet>
      <dgm:spPr/>
    </dgm:pt>
    <dgm:pt modelId="{E076ACFD-BE78-4154-B9D0-437D12D7C49C}" type="pres">
      <dgm:prSet presAssocID="{D5ED4E61-9D3C-4E4A-8E4C-DA8041AFDB0B}" presName="sibTrans" presStyleLbl="sibTrans2D1" presStyleIdx="12" presStyleCnt="13"/>
      <dgm:spPr/>
    </dgm:pt>
    <dgm:pt modelId="{9FFC6D18-DE0C-402C-A8CE-0FDBC0B8C498}" type="pres">
      <dgm:prSet presAssocID="{D5ED4E61-9D3C-4E4A-8E4C-DA8041AFDB0B}" presName="connectorText" presStyleLbl="sibTrans2D1" presStyleIdx="12" presStyleCnt="13"/>
      <dgm:spPr/>
    </dgm:pt>
    <dgm:pt modelId="{CE0742A8-9DB2-4F1B-B678-46041D86632C}" type="pres">
      <dgm:prSet presAssocID="{4E4EDFE6-EC54-4B2C-BED7-81FC28AE6844}" presName="node" presStyleLbl="node1" presStyleIdx="13" presStyleCnt="14">
        <dgm:presLayoutVars>
          <dgm:bulletEnabled val="1"/>
        </dgm:presLayoutVars>
      </dgm:prSet>
      <dgm:spPr/>
    </dgm:pt>
  </dgm:ptLst>
  <dgm:cxnLst>
    <dgm:cxn modelId="{00024D06-2128-49FC-B65A-7042D1E49743}" type="presOf" srcId="{40F2E926-6978-44C5-AD59-FCF0C9821542}" destId="{9ABCE73E-F9EB-44D5-A520-2C47EF68953E}" srcOrd="0" destOrd="0" presId="urn:microsoft.com/office/officeart/2005/8/layout/process5"/>
    <dgm:cxn modelId="{7CFDFF09-0962-4CB6-AA83-D07262083E61}" type="presOf" srcId="{CD1EE896-430B-41E0-B9FC-0A3B5AB4670F}" destId="{9745B629-7B80-4D53-BFA0-F9E24AF4555F}" srcOrd="1" destOrd="0" presId="urn:microsoft.com/office/officeart/2005/8/layout/process5"/>
    <dgm:cxn modelId="{73B2D70E-479F-4DA0-B148-78A255BC4EE7}" type="presOf" srcId="{F42F7DCC-F8FC-442F-B8D8-AB48A2363D8C}" destId="{D805C36D-7C15-443E-B49F-C43F2A84B99C}" srcOrd="0" destOrd="0" presId="urn:microsoft.com/office/officeart/2005/8/layout/process5"/>
    <dgm:cxn modelId="{B420CC11-9BB4-4A1E-A2B9-F494AA334F69}" type="presOf" srcId="{C63799AD-A519-43F3-99B5-4995E82866A3}" destId="{3CE90483-9B42-4DE8-85B8-65351454A6DE}" srcOrd="1" destOrd="0" presId="urn:microsoft.com/office/officeart/2005/8/layout/process5"/>
    <dgm:cxn modelId="{3906171F-CA32-44C0-BDCC-20523C25F32D}" type="presOf" srcId="{7CABF9FA-F1F7-41F2-900D-C6EF573FBA3A}" destId="{68EC362C-75CC-40C8-8474-5B0D9CE9914B}" srcOrd="0" destOrd="0" presId="urn:microsoft.com/office/officeart/2005/8/layout/process5"/>
    <dgm:cxn modelId="{3CFE7C22-6E27-45D9-B39B-68C494E5F5B6}" srcId="{3711B357-F1A0-4843-90FE-7D487559E603}" destId="{4E4EDFE6-EC54-4B2C-BED7-81FC28AE6844}" srcOrd="13" destOrd="0" parTransId="{2A802328-1185-4B15-BF09-2613B871C45D}" sibTransId="{20513E88-0F0C-474E-8BF7-5352CDBCC00A}"/>
    <dgm:cxn modelId="{3849EF28-F661-4FFA-B577-5EE3A20BB592}" type="presOf" srcId="{C63799AD-A519-43F3-99B5-4995E82866A3}" destId="{EAAEBD9E-E09F-4495-AA44-96EB618B2B26}" srcOrd="0" destOrd="0" presId="urn:microsoft.com/office/officeart/2005/8/layout/process5"/>
    <dgm:cxn modelId="{9C94C02A-3246-40AC-AD3D-EFC66A9E9534}" type="presOf" srcId="{D5ED4E61-9D3C-4E4A-8E4C-DA8041AFDB0B}" destId="{9FFC6D18-DE0C-402C-A8CE-0FDBC0B8C498}" srcOrd="1" destOrd="0" presId="urn:microsoft.com/office/officeart/2005/8/layout/process5"/>
    <dgm:cxn modelId="{12A6312B-9AC3-4463-860D-AA6CB7E90FD2}" type="presOf" srcId="{41AB797D-F4BE-4446-814D-8BB635677784}" destId="{BB92CE73-6C9E-4BE4-A7F9-7EC1EDF8130C}" srcOrd="0" destOrd="0" presId="urn:microsoft.com/office/officeart/2005/8/layout/process5"/>
    <dgm:cxn modelId="{8AA3AF2C-03BA-4160-AE79-ADEA34B436D7}" type="presOf" srcId="{3D61C0FA-8FB7-4596-8DBD-9560754DEB71}" destId="{7EC96015-1826-486A-83FD-E38DA73DEE25}" srcOrd="0" destOrd="0" presId="urn:microsoft.com/office/officeart/2005/8/layout/process5"/>
    <dgm:cxn modelId="{C83AE033-DE42-44B7-B1E4-B011B2B167AE}" type="presOf" srcId="{46483EA8-9E82-49F7-9AA6-976A2CC600AA}" destId="{DE198496-8C9D-4064-8C97-2C7EDCFFD7CC}" srcOrd="1" destOrd="0" presId="urn:microsoft.com/office/officeart/2005/8/layout/process5"/>
    <dgm:cxn modelId="{5DA6E236-70E1-4419-B143-B02C58519231}" type="presOf" srcId="{B65D834B-E25C-48B5-AD2D-BBBAAFD52322}" destId="{5FA1B786-CE8E-4A3F-8160-6256D0CFFCDB}" srcOrd="0" destOrd="0" presId="urn:microsoft.com/office/officeart/2005/8/layout/process5"/>
    <dgm:cxn modelId="{4FB5123A-00D6-4834-8FC7-45593EB458EC}" srcId="{3711B357-F1A0-4843-90FE-7D487559E603}" destId="{C06CF97F-C34C-49F6-9E54-DD25C16DCF74}" srcOrd="5" destOrd="0" parTransId="{AE2D3E02-600B-42F1-B841-AA58823BEAB9}" sibTransId="{C63799AD-A519-43F3-99B5-4995E82866A3}"/>
    <dgm:cxn modelId="{F4445E5F-CD6B-4523-82D6-6917E8321099}" srcId="{3711B357-F1A0-4843-90FE-7D487559E603}" destId="{8483357D-EA52-4663-8CF2-1F519292A002}" srcOrd="8" destOrd="0" parTransId="{189F44BF-FD68-49F7-BABF-6636B900D205}" sibTransId="{7CABF9FA-F1F7-41F2-900D-C6EF573FBA3A}"/>
    <dgm:cxn modelId="{E3857C5F-B4E5-4FE4-81C6-EAF1D2F328E3}" type="presOf" srcId="{C06CF97F-C34C-49F6-9E54-DD25C16DCF74}" destId="{99C5FAF4-AD59-4E35-9E77-3D1E0DD57A27}" srcOrd="0" destOrd="0" presId="urn:microsoft.com/office/officeart/2005/8/layout/process5"/>
    <dgm:cxn modelId="{54097741-36DA-4F5F-8DC6-29CAA14960C2}" type="presOf" srcId="{569EF79A-68E0-4686-898F-7D25F10CD7DA}" destId="{5E3A1CE2-0AA3-4AD2-B893-3676C9FF40DC}" srcOrd="0" destOrd="0" presId="urn:microsoft.com/office/officeart/2005/8/layout/process5"/>
    <dgm:cxn modelId="{E6815D49-E86C-4EB8-9AA0-1C1063EB14E5}" type="presOf" srcId="{1E96EA6E-042A-4D8B-9147-BD96ADE68D2E}" destId="{1B0D8DF8-A3E5-4360-A78C-2BD064592A7C}" srcOrd="0" destOrd="0" presId="urn:microsoft.com/office/officeart/2005/8/layout/process5"/>
    <dgm:cxn modelId="{A2C9A849-3CE5-4A94-80FC-8BB813B3785E}" type="presOf" srcId="{400209E8-DE16-424E-8BC8-A9FA307004EE}" destId="{2696A9BA-31FC-4F9A-BDDE-D3B0A471325D}" srcOrd="0" destOrd="0" presId="urn:microsoft.com/office/officeart/2005/8/layout/process5"/>
    <dgm:cxn modelId="{27A9206D-C546-4571-8EEF-718444F521F9}" type="presOf" srcId="{CD1EE896-430B-41E0-B9FC-0A3B5AB4670F}" destId="{782DD6A0-AE1F-4AAE-8775-F61FCE9E5B7B}" srcOrd="0" destOrd="0" presId="urn:microsoft.com/office/officeart/2005/8/layout/process5"/>
    <dgm:cxn modelId="{BA7ACB4D-63D2-4625-8A32-B7E106FD35F9}" srcId="{3711B357-F1A0-4843-90FE-7D487559E603}" destId="{B65D834B-E25C-48B5-AD2D-BBBAAFD52322}" srcOrd="1" destOrd="0" parTransId="{AFAC5311-8C75-4FE3-81D0-62EB6835C08B}" sibTransId="{F42F7DCC-F8FC-442F-B8D8-AB48A2363D8C}"/>
    <dgm:cxn modelId="{2CF4C26F-0D2C-4CF0-B2C5-5DEEFC958316}" type="presOf" srcId="{8483357D-EA52-4663-8CF2-1F519292A002}" destId="{762E5831-937F-43BC-8E09-FBD03CAA3F04}" srcOrd="0" destOrd="0" presId="urn:microsoft.com/office/officeart/2005/8/layout/process5"/>
    <dgm:cxn modelId="{9624B072-0B50-404D-B05A-C90EB1B5F52D}" srcId="{3711B357-F1A0-4843-90FE-7D487559E603}" destId="{86237857-1755-40DE-A40A-CC79E7A87676}" srcOrd="0" destOrd="0" parTransId="{3C4E8EC6-A363-45EB-A927-28B3DF748744}" sibTransId="{D027C8CE-D3FF-4BDC-814C-4C452C1B98B8}"/>
    <dgm:cxn modelId="{DAA61154-DB0C-41E3-A83F-BB82E4D3A98F}" type="presOf" srcId="{7CABF9FA-F1F7-41F2-900D-C6EF573FBA3A}" destId="{56260DAC-1EE5-41E4-850E-BA319497EF9B}" srcOrd="1" destOrd="0" presId="urn:microsoft.com/office/officeart/2005/8/layout/process5"/>
    <dgm:cxn modelId="{46292876-2801-4441-8C6D-DBBFDAE3C212}" srcId="{3711B357-F1A0-4843-90FE-7D487559E603}" destId="{9CEDC3C8-002E-4DAE-8CEF-1B46CEA703FF}" srcOrd="11" destOrd="0" parTransId="{28D0CDC3-C772-4EB7-8AEA-24E08348B7A1}" sibTransId="{400209E8-DE16-424E-8BC8-A9FA307004EE}"/>
    <dgm:cxn modelId="{2F7D4B56-23E1-45BC-8427-E19520E90474}" type="presOf" srcId="{D027C8CE-D3FF-4BDC-814C-4C452C1B98B8}" destId="{F9E7BF05-FA2B-40CD-94B9-95C4BF79052A}" srcOrd="0" destOrd="0" presId="urn:microsoft.com/office/officeart/2005/8/layout/process5"/>
    <dgm:cxn modelId="{63C10158-2B0C-434F-A219-82EC5B05C7CC}" type="presOf" srcId="{A8987FA9-AD23-4B8B-8180-9E432C669F5E}" destId="{986F1DB5-3CC4-469C-A322-DF856434AFF4}" srcOrd="0" destOrd="0" presId="urn:microsoft.com/office/officeart/2005/8/layout/process5"/>
    <dgm:cxn modelId="{408A3D78-ED79-4F5D-8D02-053BFC73924D}" type="presOf" srcId="{2D8C7D01-280B-4737-8DB5-945074AE98F8}" destId="{35E76A6D-2955-4383-8E40-591E830D8AD7}" srcOrd="1" destOrd="0" presId="urn:microsoft.com/office/officeart/2005/8/layout/process5"/>
    <dgm:cxn modelId="{56B46A78-A261-4C72-9CE5-3468FE105532}" type="presOf" srcId="{569EF79A-68E0-4686-898F-7D25F10CD7DA}" destId="{62886378-F475-4600-A0A4-C6BCB56D31F9}" srcOrd="1" destOrd="0" presId="urn:microsoft.com/office/officeart/2005/8/layout/process5"/>
    <dgm:cxn modelId="{DA58E158-B682-4EAE-99C8-17BE20426941}" type="presOf" srcId="{1785ED92-5FB0-493D-B26D-22C930CC8443}" destId="{0C1CF837-696C-45E0-88D4-59856FD43A89}" srcOrd="0" destOrd="0" presId="urn:microsoft.com/office/officeart/2005/8/layout/process5"/>
    <dgm:cxn modelId="{AF43797F-01A8-4D54-9FA7-00E980BE1609}" srcId="{3711B357-F1A0-4843-90FE-7D487559E603}" destId="{41AB797D-F4BE-4446-814D-8BB635677784}" srcOrd="9" destOrd="0" parTransId="{15C9C169-9280-4A04-A1B1-233BB3948E80}" sibTransId="{46483EA8-9E82-49F7-9AA6-976A2CC600AA}"/>
    <dgm:cxn modelId="{0D57EC81-3CB9-4A24-BF6C-2686478EDBA9}" type="presOf" srcId="{9CEDC3C8-002E-4DAE-8CEF-1B46CEA703FF}" destId="{93F8899F-9984-4A3D-8BA5-548C479ADDC6}" srcOrd="0" destOrd="0" presId="urn:microsoft.com/office/officeart/2005/8/layout/process5"/>
    <dgm:cxn modelId="{DB861484-25A6-48F6-9258-F74A29FF955B}" type="presOf" srcId="{AF4B9541-534A-440A-9DE6-09FBF09BF80D}" destId="{B7BB7A19-F60B-423E-A51C-07DD76964CAD}" srcOrd="1" destOrd="0" presId="urn:microsoft.com/office/officeart/2005/8/layout/process5"/>
    <dgm:cxn modelId="{279F5284-C990-4E8A-BE4F-31133617F289}" type="presOf" srcId="{F42F7DCC-F8FC-442F-B8D8-AB48A2363D8C}" destId="{4DF1EF82-E9E6-4E6A-9514-471D3E956E23}" srcOrd="1" destOrd="0" presId="urn:microsoft.com/office/officeart/2005/8/layout/process5"/>
    <dgm:cxn modelId="{E3DD5D8D-F36F-4D20-AD51-8F399797D282}" type="presOf" srcId="{40F2E926-6978-44C5-AD59-FCF0C9821542}" destId="{217F7E2A-5550-4650-AAD7-51B758E6D035}" srcOrd="1" destOrd="0" presId="urn:microsoft.com/office/officeart/2005/8/layout/process5"/>
    <dgm:cxn modelId="{B5B27A91-AB5B-4AE0-9589-17EDC3149419}" srcId="{3711B357-F1A0-4843-90FE-7D487559E603}" destId="{1785ED92-5FB0-493D-B26D-22C930CC8443}" srcOrd="3" destOrd="0" parTransId="{0756DB3A-857B-4E35-992D-903006C8C824}" sibTransId="{CD1EE896-430B-41E0-B9FC-0A3B5AB4670F}"/>
    <dgm:cxn modelId="{56CBE695-592E-4D92-A4C8-86E3B6E4E262}" type="presOf" srcId="{46483EA8-9E82-49F7-9AA6-976A2CC600AA}" destId="{E8E3FD9F-3658-4FBC-B664-84CC073D01F3}" srcOrd="0" destOrd="0" presId="urn:microsoft.com/office/officeart/2005/8/layout/process5"/>
    <dgm:cxn modelId="{C92D2399-D361-4132-AC34-EE45E7AB38A6}" type="presOf" srcId="{2D8C7D01-280B-4737-8DB5-945074AE98F8}" destId="{87B31381-D0F1-4B38-B4F2-C43167BAFD10}" srcOrd="0" destOrd="0" presId="urn:microsoft.com/office/officeart/2005/8/layout/process5"/>
    <dgm:cxn modelId="{7143AE9C-6597-4611-BF61-02FBA847F6ED}" type="presOf" srcId="{B947C4AE-D629-4920-A71C-62E0F819FCC2}" destId="{312133C8-ADD7-4719-A1C4-A1F175882589}" srcOrd="0" destOrd="0" presId="urn:microsoft.com/office/officeart/2005/8/layout/process5"/>
    <dgm:cxn modelId="{3666099E-5B22-4FD2-B0C8-A6F321628710}" type="presOf" srcId="{400209E8-DE16-424E-8BC8-A9FA307004EE}" destId="{D1617847-D534-4518-A4E6-BA31DBC2FA54}" srcOrd="1" destOrd="0" presId="urn:microsoft.com/office/officeart/2005/8/layout/process5"/>
    <dgm:cxn modelId="{7E02559E-FAF3-43C4-8977-117798D7E354}" srcId="{3711B357-F1A0-4843-90FE-7D487559E603}" destId="{B947C4AE-D629-4920-A71C-62E0F819FCC2}" srcOrd="2" destOrd="0" parTransId="{0284263F-5DBF-4B76-860E-83B7B4ABE45A}" sibTransId="{3D61C0FA-8FB7-4596-8DBD-9560754DEB71}"/>
    <dgm:cxn modelId="{F0DED0A5-4AA3-4315-B443-1241C97EBD4E}" type="presOf" srcId="{86237857-1755-40DE-A40A-CC79E7A87676}" destId="{BB30CC81-52AA-448A-81CB-E1DF429C6E07}" srcOrd="0" destOrd="0" presId="urn:microsoft.com/office/officeart/2005/8/layout/process5"/>
    <dgm:cxn modelId="{B7C21BAE-B8D4-473A-854E-EAE522E7061F}" srcId="{3711B357-F1A0-4843-90FE-7D487559E603}" destId="{A8987FA9-AD23-4B8B-8180-9E432C669F5E}" srcOrd="10" destOrd="0" parTransId="{53C55A43-9173-4570-85CF-A4BEEDA6B7CB}" sibTransId="{40F2E926-6978-44C5-AD59-FCF0C9821542}"/>
    <dgm:cxn modelId="{599084BA-941C-4934-9711-F14447A6FAA5}" type="presOf" srcId="{F920EFE9-FF05-43DF-98AC-77FA06BA2004}" destId="{64613F42-6CEE-479D-B2E2-251E2DF49BD0}" srcOrd="0" destOrd="0" presId="urn:microsoft.com/office/officeart/2005/8/layout/process5"/>
    <dgm:cxn modelId="{81FA22BC-D579-44B8-86BA-9D1CF303AD61}" type="presOf" srcId="{D027C8CE-D3FF-4BDC-814C-4C452C1B98B8}" destId="{692F8912-A61C-413B-A711-6F83F06BE8B3}" srcOrd="1" destOrd="0" presId="urn:microsoft.com/office/officeart/2005/8/layout/process5"/>
    <dgm:cxn modelId="{C23EABBC-6734-4942-9D4D-44403176C5CB}" type="presOf" srcId="{3711B357-F1A0-4843-90FE-7D487559E603}" destId="{A9F08A26-02D6-4835-B16D-57827CDF1EFB}" srcOrd="0" destOrd="0" presId="urn:microsoft.com/office/officeart/2005/8/layout/process5"/>
    <dgm:cxn modelId="{1239E5BD-FDB7-405D-B58E-05144A06FADD}" type="presOf" srcId="{D5ED4E61-9D3C-4E4A-8E4C-DA8041AFDB0B}" destId="{E076ACFD-BE78-4154-B9D0-437D12D7C49C}" srcOrd="0" destOrd="0" presId="urn:microsoft.com/office/officeart/2005/8/layout/process5"/>
    <dgm:cxn modelId="{30B579C2-F009-41B2-84C1-3F32CC283DA9}" srcId="{3711B357-F1A0-4843-90FE-7D487559E603}" destId="{1E96EA6E-042A-4D8B-9147-BD96ADE68D2E}" srcOrd="7" destOrd="0" parTransId="{B6ADE53B-D273-4B78-A6A8-6A635386F99E}" sibTransId="{AF4B9541-534A-440A-9DE6-09FBF09BF80D}"/>
    <dgm:cxn modelId="{625FC7C6-A3A0-4805-924C-46F65D3CCFBC}" srcId="{3711B357-F1A0-4843-90FE-7D487559E603}" destId="{43BDA491-3459-401C-8603-2188400C7AD3}" srcOrd="4" destOrd="0" parTransId="{0E422EAA-937D-44C2-BAAD-EF8997FED23E}" sibTransId="{569EF79A-68E0-4686-898F-7D25F10CD7DA}"/>
    <dgm:cxn modelId="{6D6876CB-067E-43C6-965C-DAF783F721AB}" type="presOf" srcId="{43BDA491-3459-401C-8603-2188400C7AD3}" destId="{C6E6C2AF-56B2-46B1-B39C-BFE7B669C7DC}" srcOrd="0" destOrd="0" presId="urn:microsoft.com/office/officeart/2005/8/layout/process5"/>
    <dgm:cxn modelId="{3BEA44D2-94D8-4C53-96D0-B29218866722}" srcId="{3711B357-F1A0-4843-90FE-7D487559E603}" destId="{F920EFE9-FF05-43DF-98AC-77FA06BA2004}" srcOrd="12" destOrd="0" parTransId="{B80C4FE6-0571-447E-B855-F1CB9FED20AE}" sibTransId="{D5ED4E61-9D3C-4E4A-8E4C-DA8041AFDB0B}"/>
    <dgm:cxn modelId="{8438BFD9-640D-4083-B0F5-EFBC6C25B2C7}" srcId="{3711B357-F1A0-4843-90FE-7D487559E603}" destId="{CE157FFF-8BEC-482D-9D3C-3092776859A2}" srcOrd="6" destOrd="0" parTransId="{A3D1EF7D-FA9D-445A-A3AF-187FF646BA4B}" sibTransId="{2D8C7D01-280B-4737-8DB5-945074AE98F8}"/>
    <dgm:cxn modelId="{29C6B1DA-D390-447E-A66C-18BACD3E9E28}" type="presOf" srcId="{3D61C0FA-8FB7-4596-8DBD-9560754DEB71}" destId="{0B7CCD6D-CF59-43B6-8B78-A0CFA41A46DE}" srcOrd="1" destOrd="0" presId="urn:microsoft.com/office/officeart/2005/8/layout/process5"/>
    <dgm:cxn modelId="{D8B5CBEE-8F1A-444A-B48A-943B346760BD}" type="presOf" srcId="{AF4B9541-534A-440A-9DE6-09FBF09BF80D}" destId="{B2B587C6-31BA-4A43-8288-96E34DDBBBE2}" srcOrd="0" destOrd="0" presId="urn:microsoft.com/office/officeart/2005/8/layout/process5"/>
    <dgm:cxn modelId="{AD91DEF7-505A-4AC3-9ED0-842A0F4A013D}" type="presOf" srcId="{CE157FFF-8BEC-482D-9D3C-3092776859A2}" destId="{1F70D472-E5B6-4A7B-92CD-15E5D44206EA}" srcOrd="0" destOrd="0" presId="urn:microsoft.com/office/officeart/2005/8/layout/process5"/>
    <dgm:cxn modelId="{4B8AE1FA-7844-4177-9975-62EAEFF772C8}" type="presOf" srcId="{4E4EDFE6-EC54-4B2C-BED7-81FC28AE6844}" destId="{CE0742A8-9DB2-4F1B-B678-46041D86632C}" srcOrd="0" destOrd="0" presId="urn:microsoft.com/office/officeart/2005/8/layout/process5"/>
    <dgm:cxn modelId="{CF47EAAC-ED07-41B0-BFA6-EF2BE34150D9}" type="presParOf" srcId="{A9F08A26-02D6-4835-B16D-57827CDF1EFB}" destId="{BB30CC81-52AA-448A-81CB-E1DF429C6E07}" srcOrd="0" destOrd="0" presId="urn:microsoft.com/office/officeart/2005/8/layout/process5"/>
    <dgm:cxn modelId="{4A3FEC1C-2242-49EA-85E9-7BEA9E1BA55B}" type="presParOf" srcId="{A9F08A26-02D6-4835-B16D-57827CDF1EFB}" destId="{F9E7BF05-FA2B-40CD-94B9-95C4BF79052A}" srcOrd="1" destOrd="0" presId="urn:microsoft.com/office/officeart/2005/8/layout/process5"/>
    <dgm:cxn modelId="{CE59511D-6C3C-431E-B867-F7E42F94B146}" type="presParOf" srcId="{F9E7BF05-FA2B-40CD-94B9-95C4BF79052A}" destId="{692F8912-A61C-413B-A711-6F83F06BE8B3}" srcOrd="0" destOrd="0" presId="urn:microsoft.com/office/officeart/2005/8/layout/process5"/>
    <dgm:cxn modelId="{0CC0884B-5850-4FB7-8DC4-6B8239A75BEA}" type="presParOf" srcId="{A9F08A26-02D6-4835-B16D-57827CDF1EFB}" destId="{5FA1B786-CE8E-4A3F-8160-6256D0CFFCDB}" srcOrd="2" destOrd="0" presId="urn:microsoft.com/office/officeart/2005/8/layout/process5"/>
    <dgm:cxn modelId="{F1C35F5A-C87B-4269-9272-079D6183EC54}" type="presParOf" srcId="{A9F08A26-02D6-4835-B16D-57827CDF1EFB}" destId="{D805C36D-7C15-443E-B49F-C43F2A84B99C}" srcOrd="3" destOrd="0" presId="urn:microsoft.com/office/officeart/2005/8/layout/process5"/>
    <dgm:cxn modelId="{2F22A487-3399-462E-A410-08244ED08962}" type="presParOf" srcId="{D805C36D-7C15-443E-B49F-C43F2A84B99C}" destId="{4DF1EF82-E9E6-4E6A-9514-471D3E956E23}" srcOrd="0" destOrd="0" presId="urn:microsoft.com/office/officeart/2005/8/layout/process5"/>
    <dgm:cxn modelId="{EFC19C1F-E103-4961-A68D-14AE775FB640}" type="presParOf" srcId="{A9F08A26-02D6-4835-B16D-57827CDF1EFB}" destId="{312133C8-ADD7-4719-A1C4-A1F175882589}" srcOrd="4" destOrd="0" presId="urn:microsoft.com/office/officeart/2005/8/layout/process5"/>
    <dgm:cxn modelId="{CB267403-B723-4D0A-A164-24DB7DFB8956}" type="presParOf" srcId="{A9F08A26-02D6-4835-B16D-57827CDF1EFB}" destId="{7EC96015-1826-486A-83FD-E38DA73DEE25}" srcOrd="5" destOrd="0" presId="urn:microsoft.com/office/officeart/2005/8/layout/process5"/>
    <dgm:cxn modelId="{72D7A2CC-DE65-4F19-8EF6-9602201AFA5A}" type="presParOf" srcId="{7EC96015-1826-486A-83FD-E38DA73DEE25}" destId="{0B7CCD6D-CF59-43B6-8B78-A0CFA41A46DE}" srcOrd="0" destOrd="0" presId="urn:microsoft.com/office/officeart/2005/8/layout/process5"/>
    <dgm:cxn modelId="{5864CE61-9A90-4ECF-8465-F07744193555}" type="presParOf" srcId="{A9F08A26-02D6-4835-B16D-57827CDF1EFB}" destId="{0C1CF837-696C-45E0-88D4-59856FD43A89}" srcOrd="6" destOrd="0" presId="urn:microsoft.com/office/officeart/2005/8/layout/process5"/>
    <dgm:cxn modelId="{EBDF0A6B-66C8-4130-96CB-D438706862CA}" type="presParOf" srcId="{A9F08A26-02D6-4835-B16D-57827CDF1EFB}" destId="{782DD6A0-AE1F-4AAE-8775-F61FCE9E5B7B}" srcOrd="7" destOrd="0" presId="urn:microsoft.com/office/officeart/2005/8/layout/process5"/>
    <dgm:cxn modelId="{0EF5C42B-4A10-44C2-B744-3E929C01CDD9}" type="presParOf" srcId="{782DD6A0-AE1F-4AAE-8775-F61FCE9E5B7B}" destId="{9745B629-7B80-4D53-BFA0-F9E24AF4555F}" srcOrd="0" destOrd="0" presId="urn:microsoft.com/office/officeart/2005/8/layout/process5"/>
    <dgm:cxn modelId="{BC1CA371-E9E8-497C-9C91-9A5F38175504}" type="presParOf" srcId="{A9F08A26-02D6-4835-B16D-57827CDF1EFB}" destId="{C6E6C2AF-56B2-46B1-B39C-BFE7B669C7DC}" srcOrd="8" destOrd="0" presId="urn:microsoft.com/office/officeart/2005/8/layout/process5"/>
    <dgm:cxn modelId="{E72F25EC-3498-4B60-8256-7AFBFFDC9591}" type="presParOf" srcId="{A9F08A26-02D6-4835-B16D-57827CDF1EFB}" destId="{5E3A1CE2-0AA3-4AD2-B893-3676C9FF40DC}" srcOrd="9" destOrd="0" presId="urn:microsoft.com/office/officeart/2005/8/layout/process5"/>
    <dgm:cxn modelId="{56FEC6F7-CDF5-4B3E-A516-16043148B748}" type="presParOf" srcId="{5E3A1CE2-0AA3-4AD2-B893-3676C9FF40DC}" destId="{62886378-F475-4600-A0A4-C6BCB56D31F9}" srcOrd="0" destOrd="0" presId="urn:microsoft.com/office/officeart/2005/8/layout/process5"/>
    <dgm:cxn modelId="{211D6B38-0135-4D1D-989D-14396AA4789A}" type="presParOf" srcId="{A9F08A26-02D6-4835-B16D-57827CDF1EFB}" destId="{99C5FAF4-AD59-4E35-9E77-3D1E0DD57A27}" srcOrd="10" destOrd="0" presId="urn:microsoft.com/office/officeart/2005/8/layout/process5"/>
    <dgm:cxn modelId="{9823A413-ED34-4D9F-B68F-A136A9344CE1}" type="presParOf" srcId="{A9F08A26-02D6-4835-B16D-57827CDF1EFB}" destId="{EAAEBD9E-E09F-4495-AA44-96EB618B2B26}" srcOrd="11" destOrd="0" presId="urn:microsoft.com/office/officeart/2005/8/layout/process5"/>
    <dgm:cxn modelId="{503EE617-CF6C-4A21-A161-2A69B086BC4E}" type="presParOf" srcId="{EAAEBD9E-E09F-4495-AA44-96EB618B2B26}" destId="{3CE90483-9B42-4DE8-85B8-65351454A6DE}" srcOrd="0" destOrd="0" presId="urn:microsoft.com/office/officeart/2005/8/layout/process5"/>
    <dgm:cxn modelId="{2FBE6E17-3A7E-4D9D-BFAB-9A97DB8BEAEA}" type="presParOf" srcId="{A9F08A26-02D6-4835-B16D-57827CDF1EFB}" destId="{1F70D472-E5B6-4A7B-92CD-15E5D44206EA}" srcOrd="12" destOrd="0" presId="urn:microsoft.com/office/officeart/2005/8/layout/process5"/>
    <dgm:cxn modelId="{E7AEC4C8-7AC6-4418-B58A-B686D36E0C7D}" type="presParOf" srcId="{A9F08A26-02D6-4835-B16D-57827CDF1EFB}" destId="{87B31381-D0F1-4B38-B4F2-C43167BAFD10}" srcOrd="13" destOrd="0" presId="urn:microsoft.com/office/officeart/2005/8/layout/process5"/>
    <dgm:cxn modelId="{257263AC-BCFC-4521-B4F2-CB12AA9BF201}" type="presParOf" srcId="{87B31381-D0F1-4B38-B4F2-C43167BAFD10}" destId="{35E76A6D-2955-4383-8E40-591E830D8AD7}" srcOrd="0" destOrd="0" presId="urn:microsoft.com/office/officeart/2005/8/layout/process5"/>
    <dgm:cxn modelId="{93B4DEA8-D876-4026-8817-19E9592013EC}" type="presParOf" srcId="{A9F08A26-02D6-4835-B16D-57827CDF1EFB}" destId="{1B0D8DF8-A3E5-4360-A78C-2BD064592A7C}" srcOrd="14" destOrd="0" presId="urn:microsoft.com/office/officeart/2005/8/layout/process5"/>
    <dgm:cxn modelId="{F47CDD3D-5777-4F47-A559-E051DFD54348}" type="presParOf" srcId="{A9F08A26-02D6-4835-B16D-57827CDF1EFB}" destId="{B2B587C6-31BA-4A43-8288-96E34DDBBBE2}" srcOrd="15" destOrd="0" presId="urn:microsoft.com/office/officeart/2005/8/layout/process5"/>
    <dgm:cxn modelId="{CE35C0FE-BD04-46CD-BE38-634F8E199C34}" type="presParOf" srcId="{B2B587C6-31BA-4A43-8288-96E34DDBBBE2}" destId="{B7BB7A19-F60B-423E-A51C-07DD76964CAD}" srcOrd="0" destOrd="0" presId="urn:microsoft.com/office/officeart/2005/8/layout/process5"/>
    <dgm:cxn modelId="{04805C8B-F124-40A8-9192-CDB89B3F0234}" type="presParOf" srcId="{A9F08A26-02D6-4835-B16D-57827CDF1EFB}" destId="{762E5831-937F-43BC-8E09-FBD03CAA3F04}" srcOrd="16" destOrd="0" presId="urn:microsoft.com/office/officeart/2005/8/layout/process5"/>
    <dgm:cxn modelId="{E41C6834-D4BC-4E3B-9CEB-F25E8293A01A}" type="presParOf" srcId="{A9F08A26-02D6-4835-B16D-57827CDF1EFB}" destId="{68EC362C-75CC-40C8-8474-5B0D9CE9914B}" srcOrd="17" destOrd="0" presId="urn:microsoft.com/office/officeart/2005/8/layout/process5"/>
    <dgm:cxn modelId="{397E5231-A8B3-4446-8443-DF3F134A7255}" type="presParOf" srcId="{68EC362C-75CC-40C8-8474-5B0D9CE9914B}" destId="{56260DAC-1EE5-41E4-850E-BA319497EF9B}" srcOrd="0" destOrd="0" presId="urn:microsoft.com/office/officeart/2005/8/layout/process5"/>
    <dgm:cxn modelId="{7713E743-F313-4918-9006-23FED71552C8}" type="presParOf" srcId="{A9F08A26-02D6-4835-B16D-57827CDF1EFB}" destId="{BB92CE73-6C9E-4BE4-A7F9-7EC1EDF8130C}" srcOrd="18" destOrd="0" presId="urn:microsoft.com/office/officeart/2005/8/layout/process5"/>
    <dgm:cxn modelId="{4EABC876-568E-4F7D-9933-EA39F2874B41}" type="presParOf" srcId="{A9F08A26-02D6-4835-B16D-57827CDF1EFB}" destId="{E8E3FD9F-3658-4FBC-B664-84CC073D01F3}" srcOrd="19" destOrd="0" presId="urn:microsoft.com/office/officeart/2005/8/layout/process5"/>
    <dgm:cxn modelId="{0239EDE6-1B5E-4E68-B1CA-E563B7808701}" type="presParOf" srcId="{E8E3FD9F-3658-4FBC-B664-84CC073D01F3}" destId="{DE198496-8C9D-4064-8C97-2C7EDCFFD7CC}" srcOrd="0" destOrd="0" presId="urn:microsoft.com/office/officeart/2005/8/layout/process5"/>
    <dgm:cxn modelId="{3E888621-B2E8-48BB-9962-A10BE6146F43}" type="presParOf" srcId="{A9F08A26-02D6-4835-B16D-57827CDF1EFB}" destId="{986F1DB5-3CC4-469C-A322-DF856434AFF4}" srcOrd="20" destOrd="0" presId="urn:microsoft.com/office/officeart/2005/8/layout/process5"/>
    <dgm:cxn modelId="{6D0CF1C7-F012-49C2-AB1D-4AE1CC019FFC}" type="presParOf" srcId="{A9F08A26-02D6-4835-B16D-57827CDF1EFB}" destId="{9ABCE73E-F9EB-44D5-A520-2C47EF68953E}" srcOrd="21" destOrd="0" presId="urn:microsoft.com/office/officeart/2005/8/layout/process5"/>
    <dgm:cxn modelId="{7C0AA21A-5C69-438B-A230-C0D9D61CDCED}" type="presParOf" srcId="{9ABCE73E-F9EB-44D5-A520-2C47EF68953E}" destId="{217F7E2A-5550-4650-AAD7-51B758E6D035}" srcOrd="0" destOrd="0" presId="urn:microsoft.com/office/officeart/2005/8/layout/process5"/>
    <dgm:cxn modelId="{E6FAA68F-2A52-4573-B95C-EB4721041C7A}" type="presParOf" srcId="{A9F08A26-02D6-4835-B16D-57827CDF1EFB}" destId="{93F8899F-9984-4A3D-8BA5-548C479ADDC6}" srcOrd="22" destOrd="0" presId="urn:microsoft.com/office/officeart/2005/8/layout/process5"/>
    <dgm:cxn modelId="{88A76152-9BA0-42E4-972A-0BAAAA62EEF9}" type="presParOf" srcId="{A9F08A26-02D6-4835-B16D-57827CDF1EFB}" destId="{2696A9BA-31FC-4F9A-BDDE-D3B0A471325D}" srcOrd="23" destOrd="0" presId="urn:microsoft.com/office/officeart/2005/8/layout/process5"/>
    <dgm:cxn modelId="{00250D27-C825-4604-8B6F-CE50C417BA31}" type="presParOf" srcId="{2696A9BA-31FC-4F9A-BDDE-D3B0A471325D}" destId="{D1617847-D534-4518-A4E6-BA31DBC2FA54}" srcOrd="0" destOrd="0" presId="urn:microsoft.com/office/officeart/2005/8/layout/process5"/>
    <dgm:cxn modelId="{CF610D47-8F6A-4510-B3E8-9EF6651869EA}" type="presParOf" srcId="{A9F08A26-02D6-4835-B16D-57827CDF1EFB}" destId="{64613F42-6CEE-479D-B2E2-251E2DF49BD0}" srcOrd="24" destOrd="0" presId="urn:microsoft.com/office/officeart/2005/8/layout/process5"/>
    <dgm:cxn modelId="{C4DE2D8D-03C9-4C04-AD73-05DADBA6DE1A}" type="presParOf" srcId="{A9F08A26-02D6-4835-B16D-57827CDF1EFB}" destId="{E076ACFD-BE78-4154-B9D0-437D12D7C49C}" srcOrd="25" destOrd="0" presId="urn:microsoft.com/office/officeart/2005/8/layout/process5"/>
    <dgm:cxn modelId="{E899BAAE-BFA5-4C21-ABD4-718272D8CBC6}" type="presParOf" srcId="{E076ACFD-BE78-4154-B9D0-437D12D7C49C}" destId="{9FFC6D18-DE0C-402C-A8CE-0FDBC0B8C498}" srcOrd="0" destOrd="0" presId="urn:microsoft.com/office/officeart/2005/8/layout/process5"/>
    <dgm:cxn modelId="{A0373841-8548-495F-BF5F-47386884354C}" type="presParOf" srcId="{A9F08A26-02D6-4835-B16D-57827CDF1EFB}" destId="{CE0742A8-9DB2-4F1B-B678-46041D86632C}" srcOrd="26"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5533" y="726503"/>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Import Libraries</a:t>
          </a:r>
          <a:endParaRPr lang="en-GB" sz="1500" kern="1200" dirty="0"/>
        </a:p>
      </dsp:txBody>
      <dsp:txXfrm>
        <a:off x="35677" y="756647"/>
        <a:ext cx="1655051" cy="968915"/>
      </dsp:txXfrm>
    </dsp:sp>
    <dsp:sp modelId="{F9E7BF05-FA2B-40CD-94B9-95C4BF79052A}">
      <dsp:nvSpPr>
        <dsp:cNvPr id="0" name=""/>
        <dsp:cNvSpPr/>
      </dsp:nvSpPr>
      <dsp:spPr>
        <a:xfrm>
          <a:off x="1871822" y="1028402"/>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871822" y="1113483"/>
        <a:ext cx="254556" cy="255242"/>
      </dsp:txXfrm>
    </dsp:sp>
    <dsp:sp modelId="{5FA1B786-CE8E-4A3F-8160-6256D0CFFCDB}">
      <dsp:nvSpPr>
        <dsp:cNvPr id="0" name=""/>
        <dsp:cNvSpPr/>
      </dsp:nvSpPr>
      <dsp:spPr>
        <a:xfrm>
          <a:off x="2407008" y="726503"/>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Download data from Yahoo Finance &amp; BLS web service</a:t>
          </a:r>
          <a:endParaRPr lang="en-GB" sz="1500" kern="1200" dirty="0"/>
        </a:p>
      </dsp:txBody>
      <dsp:txXfrm>
        <a:off x="2437152" y="756647"/>
        <a:ext cx="1655051" cy="968915"/>
      </dsp:txXfrm>
    </dsp:sp>
    <dsp:sp modelId="{D805C36D-7C15-443E-B49F-C43F2A84B99C}">
      <dsp:nvSpPr>
        <dsp:cNvPr id="0" name=""/>
        <dsp:cNvSpPr/>
      </dsp:nvSpPr>
      <dsp:spPr>
        <a:xfrm>
          <a:off x="4273297" y="1028402"/>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4273297" y="1113483"/>
        <a:ext cx="254556" cy="255242"/>
      </dsp:txXfrm>
    </dsp:sp>
    <dsp:sp modelId="{312133C8-ADD7-4719-A1C4-A1F175882589}">
      <dsp:nvSpPr>
        <dsp:cNvPr id="0" name=""/>
        <dsp:cNvSpPr/>
      </dsp:nvSpPr>
      <dsp:spPr>
        <a:xfrm>
          <a:off x="4808483" y="726503"/>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a data frame of the data</a:t>
          </a:r>
          <a:endParaRPr lang="en-GB" sz="1500" kern="1200" dirty="0"/>
        </a:p>
      </dsp:txBody>
      <dsp:txXfrm>
        <a:off x="4838627" y="756647"/>
        <a:ext cx="1655051" cy="968915"/>
      </dsp:txXfrm>
    </dsp:sp>
    <dsp:sp modelId="{7EC96015-1826-486A-83FD-E38DA73DEE25}">
      <dsp:nvSpPr>
        <dsp:cNvPr id="0" name=""/>
        <dsp:cNvSpPr/>
      </dsp:nvSpPr>
      <dsp:spPr>
        <a:xfrm>
          <a:off x="6674773" y="1028402"/>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6674773" y="1113483"/>
        <a:ext cx="254556" cy="255242"/>
      </dsp:txXfrm>
    </dsp:sp>
    <dsp:sp modelId="{0C1CF837-696C-45E0-88D4-59856FD43A89}">
      <dsp:nvSpPr>
        <dsp:cNvPr id="0" name=""/>
        <dsp:cNvSpPr/>
      </dsp:nvSpPr>
      <dsp:spPr>
        <a:xfrm>
          <a:off x="7209958" y="726503"/>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Explore data and fill missing values</a:t>
          </a:r>
          <a:endParaRPr lang="en-GB" sz="1500" kern="1200" dirty="0"/>
        </a:p>
      </dsp:txBody>
      <dsp:txXfrm>
        <a:off x="7240102" y="756647"/>
        <a:ext cx="1655051" cy="968915"/>
      </dsp:txXfrm>
    </dsp:sp>
    <dsp:sp modelId="{782DD6A0-AE1F-4AAE-8775-F61FCE9E5B7B}">
      <dsp:nvSpPr>
        <dsp:cNvPr id="0" name=""/>
        <dsp:cNvSpPr/>
      </dsp:nvSpPr>
      <dsp:spPr>
        <a:xfrm>
          <a:off x="9076248" y="1028402"/>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9076248" y="1113483"/>
        <a:ext cx="254556" cy="255242"/>
      </dsp:txXfrm>
    </dsp:sp>
    <dsp:sp modelId="{C6E6C2AF-56B2-46B1-B39C-BFE7B669C7DC}">
      <dsp:nvSpPr>
        <dsp:cNvPr id="0" name=""/>
        <dsp:cNvSpPr/>
      </dsp:nvSpPr>
      <dsp:spPr>
        <a:xfrm>
          <a:off x="9611434" y="726503"/>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Descriptive statistics</a:t>
          </a:r>
          <a:endParaRPr lang="en-GB" sz="1500" kern="1200" dirty="0"/>
        </a:p>
      </dsp:txBody>
      <dsp:txXfrm>
        <a:off x="9641578" y="756647"/>
        <a:ext cx="1655051" cy="968915"/>
      </dsp:txXfrm>
    </dsp:sp>
    <dsp:sp modelId="{5E3A1CE2-0AA3-4AD2-B893-3676C9FF40DC}">
      <dsp:nvSpPr>
        <dsp:cNvPr id="0" name=""/>
        <dsp:cNvSpPr/>
      </dsp:nvSpPr>
      <dsp:spPr>
        <a:xfrm rot="5400000">
          <a:off x="10287277" y="1875780"/>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10341482" y="1906657"/>
        <a:ext cx="255242" cy="254556"/>
      </dsp:txXfrm>
    </dsp:sp>
    <dsp:sp modelId="{99C5FAF4-AD59-4E35-9E77-3D1E0DD57A27}">
      <dsp:nvSpPr>
        <dsp:cNvPr id="0" name=""/>
        <dsp:cNvSpPr/>
      </dsp:nvSpPr>
      <dsp:spPr>
        <a:xfrm>
          <a:off x="9611434" y="2441842"/>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Data smoothing </a:t>
          </a:r>
          <a:r>
            <a:rPr lang="en-US" sz="1500" kern="1200" dirty="0" err="1"/>
            <a:t>Savitzky-Golay</a:t>
          </a:r>
          <a:r>
            <a:rPr lang="en-US" sz="1500" kern="1200" dirty="0"/>
            <a:t> Filter</a:t>
          </a:r>
          <a:endParaRPr lang="en-GB" sz="1500" kern="1200" dirty="0"/>
        </a:p>
      </dsp:txBody>
      <dsp:txXfrm>
        <a:off x="9641578" y="2471986"/>
        <a:ext cx="1655051" cy="968915"/>
      </dsp:txXfrm>
    </dsp:sp>
    <dsp:sp modelId="{EAAEBD9E-E09F-4495-AA44-96EB618B2B26}">
      <dsp:nvSpPr>
        <dsp:cNvPr id="0" name=""/>
        <dsp:cNvSpPr/>
      </dsp:nvSpPr>
      <dsp:spPr>
        <a:xfrm rot="10800000">
          <a:off x="9096832" y="2743742"/>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9205927" y="2828823"/>
        <a:ext cx="254556" cy="255242"/>
      </dsp:txXfrm>
    </dsp:sp>
    <dsp:sp modelId="{1F70D472-E5B6-4A7B-92CD-15E5D44206EA}">
      <dsp:nvSpPr>
        <dsp:cNvPr id="0" name=""/>
        <dsp:cNvSpPr/>
      </dsp:nvSpPr>
      <dsp:spPr>
        <a:xfrm>
          <a:off x="7209958" y="2441842"/>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Feature selection</a:t>
          </a:r>
          <a:endParaRPr lang="en-GB" sz="1500" kern="1200" dirty="0"/>
        </a:p>
      </dsp:txBody>
      <dsp:txXfrm>
        <a:off x="7240102" y="2471986"/>
        <a:ext cx="1655051" cy="968915"/>
      </dsp:txXfrm>
    </dsp:sp>
    <dsp:sp modelId="{87B31381-D0F1-4B38-B4F2-C43167BAFD10}">
      <dsp:nvSpPr>
        <dsp:cNvPr id="0" name=""/>
        <dsp:cNvSpPr/>
      </dsp:nvSpPr>
      <dsp:spPr>
        <a:xfrm rot="10800000">
          <a:off x="6695357" y="2743742"/>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6804452" y="2828823"/>
        <a:ext cx="254556" cy="255242"/>
      </dsp:txXfrm>
    </dsp:sp>
    <dsp:sp modelId="{1B0D8DF8-A3E5-4360-A78C-2BD064592A7C}">
      <dsp:nvSpPr>
        <dsp:cNvPr id="0" name=""/>
        <dsp:cNvSpPr/>
      </dsp:nvSpPr>
      <dsp:spPr>
        <a:xfrm>
          <a:off x="4808483" y="2441842"/>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Splinting the dataset into train, validation and test</a:t>
          </a:r>
          <a:endParaRPr lang="en-GB" sz="1500" kern="1200" dirty="0"/>
        </a:p>
      </dsp:txBody>
      <dsp:txXfrm>
        <a:off x="4838627" y="2471986"/>
        <a:ext cx="1655051" cy="968915"/>
      </dsp:txXfrm>
    </dsp:sp>
    <dsp:sp modelId="{B2B587C6-31BA-4A43-8288-96E34DDBBBE2}">
      <dsp:nvSpPr>
        <dsp:cNvPr id="0" name=""/>
        <dsp:cNvSpPr/>
      </dsp:nvSpPr>
      <dsp:spPr>
        <a:xfrm rot="10800000">
          <a:off x="4293881" y="2743742"/>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4402976" y="2828823"/>
        <a:ext cx="254556" cy="255242"/>
      </dsp:txXfrm>
    </dsp:sp>
    <dsp:sp modelId="{762E5831-937F-43BC-8E09-FBD03CAA3F04}">
      <dsp:nvSpPr>
        <dsp:cNvPr id="0" name=""/>
        <dsp:cNvSpPr/>
      </dsp:nvSpPr>
      <dsp:spPr>
        <a:xfrm>
          <a:off x="2407008" y="2441842"/>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Data pre-processing</a:t>
          </a:r>
          <a:endParaRPr lang="en-GB" sz="1500" kern="1200" dirty="0"/>
        </a:p>
      </dsp:txBody>
      <dsp:txXfrm>
        <a:off x="2437152" y="2471986"/>
        <a:ext cx="1655051" cy="968915"/>
      </dsp:txXfrm>
    </dsp:sp>
    <dsp:sp modelId="{68EC362C-75CC-40C8-8474-5B0D9CE9914B}">
      <dsp:nvSpPr>
        <dsp:cNvPr id="0" name=""/>
        <dsp:cNvSpPr/>
      </dsp:nvSpPr>
      <dsp:spPr>
        <a:xfrm rot="10800000">
          <a:off x="1892406" y="2743742"/>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2001501" y="2828823"/>
        <a:ext cx="254556" cy="255242"/>
      </dsp:txXfrm>
    </dsp:sp>
    <dsp:sp modelId="{BB92CE73-6C9E-4BE4-A7F9-7EC1EDF8130C}">
      <dsp:nvSpPr>
        <dsp:cNvPr id="0" name=""/>
        <dsp:cNvSpPr/>
      </dsp:nvSpPr>
      <dsp:spPr>
        <a:xfrm>
          <a:off x="5533" y="2441842"/>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Feature Scaling-normalization Min-Max</a:t>
          </a:r>
          <a:endParaRPr lang="en-GB" sz="1500" kern="1200" dirty="0"/>
        </a:p>
      </dsp:txBody>
      <dsp:txXfrm>
        <a:off x="35677" y="2471986"/>
        <a:ext cx="1655051" cy="968915"/>
      </dsp:txXfrm>
    </dsp:sp>
    <dsp:sp modelId="{E8E3FD9F-3658-4FBC-B664-84CC073D01F3}">
      <dsp:nvSpPr>
        <dsp:cNvPr id="0" name=""/>
        <dsp:cNvSpPr/>
      </dsp:nvSpPr>
      <dsp:spPr>
        <a:xfrm rot="5400000">
          <a:off x="681377" y="3591120"/>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735582" y="3621997"/>
        <a:ext cx="255242" cy="254556"/>
      </dsp:txXfrm>
    </dsp:sp>
    <dsp:sp modelId="{986F1DB5-3CC4-469C-A322-DF856434AFF4}">
      <dsp:nvSpPr>
        <dsp:cNvPr id="0" name=""/>
        <dsp:cNvSpPr/>
      </dsp:nvSpPr>
      <dsp:spPr>
        <a:xfrm>
          <a:off x="5533" y="4157182"/>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Data Representation neural networks</a:t>
          </a:r>
          <a:endParaRPr lang="en-GB" sz="1500" kern="1200" dirty="0"/>
        </a:p>
      </dsp:txBody>
      <dsp:txXfrm>
        <a:off x="35677" y="4187326"/>
        <a:ext cx="1655051" cy="968915"/>
      </dsp:txXfrm>
    </dsp:sp>
    <dsp:sp modelId="{9ABCE73E-F9EB-44D5-A520-2C47EF68953E}">
      <dsp:nvSpPr>
        <dsp:cNvPr id="0" name=""/>
        <dsp:cNvSpPr/>
      </dsp:nvSpPr>
      <dsp:spPr>
        <a:xfrm>
          <a:off x="1871822" y="4459081"/>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871822" y="4544162"/>
        <a:ext cx="254556" cy="255242"/>
      </dsp:txXfrm>
    </dsp:sp>
    <dsp:sp modelId="{93F8899F-9984-4A3D-8BA5-548C479ADDC6}">
      <dsp:nvSpPr>
        <dsp:cNvPr id="0" name=""/>
        <dsp:cNvSpPr/>
      </dsp:nvSpPr>
      <dsp:spPr>
        <a:xfrm>
          <a:off x="2407008" y="4157182"/>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Baseline Performance</a:t>
          </a:r>
          <a:endParaRPr lang="en-GB" sz="1500" kern="1200" dirty="0"/>
        </a:p>
      </dsp:txBody>
      <dsp:txXfrm>
        <a:off x="2437152" y="4187326"/>
        <a:ext cx="1655051" cy="968915"/>
      </dsp:txXfrm>
    </dsp:sp>
    <dsp:sp modelId="{2696A9BA-31FC-4F9A-BDDE-D3B0A471325D}">
      <dsp:nvSpPr>
        <dsp:cNvPr id="0" name=""/>
        <dsp:cNvSpPr/>
      </dsp:nvSpPr>
      <dsp:spPr>
        <a:xfrm>
          <a:off x="4273297" y="4459081"/>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4273297" y="4544162"/>
        <a:ext cx="254556" cy="255242"/>
      </dsp:txXfrm>
    </dsp:sp>
    <dsp:sp modelId="{64613F42-6CEE-479D-B2E2-251E2DF49BD0}">
      <dsp:nvSpPr>
        <dsp:cNvPr id="0" name=""/>
        <dsp:cNvSpPr/>
      </dsp:nvSpPr>
      <dsp:spPr>
        <a:xfrm>
          <a:off x="4808483" y="4157182"/>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Deep learning model: LSTM</a:t>
          </a:r>
          <a:endParaRPr lang="en-GB" sz="1500" kern="1200" dirty="0"/>
        </a:p>
      </dsp:txBody>
      <dsp:txXfrm>
        <a:off x="4838627" y="4187326"/>
        <a:ext cx="1655051" cy="968915"/>
      </dsp:txXfrm>
    </dsp:sp>
    <dsp:sp modelId="{E076ACFD-BE78-4154-B9D0-437D12D7C49C}">
      <dsp:nvSpPr>
        <dsp:cNvPr id="0" name=""/>
        <dsp:cNvSpPr/>
      </dsp:nvSpPr>
      <dsp:spPr>
        <a:xfrm>
          <a:off x="6674773" y="4459081"/>
          <a:ext cx="363651" cy="4254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6674773" y="4544162"/>
        <a:ext cx="254556" cy="255242"/>
      </dsp:txXfrm>
    </dsp:sp>
    <dsp:sp modelId="{CE0742A8-9DB2-4F1B-B678-46041D86632C}">
      <dsp:nvSpPr>
        <dsp:cNvPr id="0" name=""/>
        <dsp:cNvSpPr/>
      </dsp:nvSpPr>
      <dsp:spPr>
        <a:xfrm>
          <a:off x="7209958" y="4157182"/>
          <a:ext cx="1715339" cy="102920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Train, Validation &amp; Test</a:t>
          </a:r>
          <a:endParaRPr lang="en-GB" sz="1500" kern="1200" dirty="0"/>
        </a:p>
      </dsp:txBody>
      <dsp:txXfrm>
        <a:off x="7240102" y="4187326"/>
        <a:ext cx="1655051" cy="9689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791474" y="3520"/>
          <a:ext cx="1558821" cy="935292"/>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Import Libraries</a:t>
          </a:r>
          <a:endParaRPr lang="en-GB" sz="1300" kern="1200" dirty="0"/>
        </a:p>
      </dsp:txBody>
      <dsp:txXfrm>
        <a:off x="818868" y="30914"/>
        <a:ext cx="1504033" cy="880504"/>
      </dsp:txXfrm>
    </dsp:sp>
    <dsp:sp modelId="{F9E7BF05-FA2B-40CD-94B9-95C4BF79052A}">
      <dsp:nvSpPr>
        <dsp:cNvPr id="0" name=""/>
        <dsp:cNvSpPr/>
      </dsp:nvSpPr>
      <dsp:spPr>
        <a:xfrm>
          <a:off x="2487471" y="277872"/>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487471" y="355189"/>
        <a:ext cx="231329" cy="231953"/>
      </dsp:txXfrm>
    </dsp:sp>
    <dsp:sp modelId="{5FA1B786-CE8E-4A3F-8160-6256D0CFFCDB}">
      <dsp:nvSpPr>
        <dsp:cNvPr id="0" name=""/>
        <dsp:cNvSpPr/>
      </dsp:nvSpPr>
      <dsp:spPr>
        <a:xfrm>
          <a:off x="2973824" y="3520"/>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Download data from Yahoo Finance &amp; BLS web service</a:t>
          </a:r>
          <a:endParaRPr lang="en-GB" sz="1300" kern="1200" dirty="0"/>
        </a:p>
      </dsp:txBody>
      <dsp:txXfrm>
        <a:off x="3001218" y="30914"/>
        <a:ext cx="1504033" cy="880504"/>
      </dsp:txXfrm>
    </dsp:sp>
    <dsp:sp modelId="{D805C36D-7C15-443E-B49F-C43F2A84B99C}">
      <dsp:nvSpPr>
        <dsp:cNvPr id="0" name=""/>
        <dsp:cNvSpPr/>
      </dsp:nvSpPr>
      <dsp:spPr>
        <a:xfrm>
          <a:off x="4669821" y="277872"/>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669821" y="355189"/>
        <a:ext cx="231329" cy="231953"/>
      </dsp:txXfrm>
    </dsp:sp>
    <dsp:sp modelId="{312133C8-ADD7-4719-A1C4-A1F175882589}">
      <dsp:nvSpPr>
        <dsp:cNvPr id="0" name=""/>
        <dsp:cNvSpPr/>
      </dsp:nvSpPr>
      <dsp:spPr>
        <a:xfrm>
          <a:off x="5156173" y="3520"/>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a data frame of the data</a:t>
          </a:r>
          <a:endParaRPr lang="en-GB" sz="1300" kern="1200" dirty="0"/>
        </a:p>
      </dsp:txBody>
      <dsp:txXfrm>
        <a:off x="5183567" y="30914"/>
        <a:ext cx="1504033" cy="880504"/>
      </dsp:txXfrm>
    </dsp:sp>
    <dsp:sp modelId="{7EC96015-1826-486A-83FD-E38DA73DEE25}">
      <dsp:nvSpPr>
        <dsp:cNvPr id="0" name=""/>
        <dsp:cNvSpPr/>
      </dsp:nvSpPr>
      <dsp:spPr>
        <a:xfrm>
          <a:off x="6852171" y="277872"/>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6852171" y="355189"/>
        <a:ext cx="231329" cy="231953"/>
      </dsp:txXfrm>
    </dsp:sp>
    <dsp:sp modelId="{0C1CF837-696C-45E0-88D4-59856FD43A89}">
      <dsp:nvSpPr>
        <dsp:cNvPr id="0" name=""/>
        <dsp:cNvSpPr/>
      </dsp:nvSpPr>
      <dsp:spPr>
        <a:xfrm>
          <a:off x="7338523" y="3520"/>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Explore data and fill missing values</a:t>
          </a:r>
          <a:endParaRPr lang="en-GB" sz="1300" kern="1200" dirty="0"/>
        </a:p>
      </dsp:txBody>
      <dsp:txXfrm>
        <a:off x="7365917" y="30914"/>
        <a:ext cx="1504033" cy="880504"/>
      </dsp:txXfrm>
    </dsp:sp>
    <dsp:sp modelId="{782DD6A0-AE1F-4AAE-8775-F61FCE9E5B7B}">
      <dsp:nvSpPr>
        <dsp:cNvPr id="0" name=""/>
        <dsp:cNvSpPr/>
      </dsp:nvSpPr>
      <dsp:spPr>
        <a:xfrm rot="5400000">
          <a:off x="7952699" y="1047930"/>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8001958" y="1075989"/>
        <a:ext cx="231953" cy="231329"/>
      </dsp:txXfrm>
    </dsp:sp>
    <dsp:sp modelId="{C6E6C2AF-56B2-46B1-B39C-BFE7B669C7DC}">
      <dsp:nvSpPr>
        <dsp:cNvPr id="0" name=""/>
        <dsp:cNvSpPr/>
      </dsp:nvSpPr>
      <dsp:spPr>
        <a:xfrm>
          <a:off x="7338523" y="1562341"/>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Descriptive statistics</a:t>
          </a:r>
          <a:endParaRPr lang="en-GB" sz="1300" kern="1200" dirty="0"/>
        </a:p>
      </dsp:txBody>
      <dsp:txXfrm>
        <a:off x="7365917" y="1589735"/>
        <a:ext cx="1504033" cy="880504"/>
      </dsp:txXfrm>
    </dsp:sp>
    <dsp:sp modelId="{5E3A1CE2-0AA3-4AD2-B893-3676C9FF40DC}">
      <dsp:nvSpPr>
        <dsp:cNvPr id="0" name=""/>
        <dsp:cNvSpPr/>
      </dsp:nvSpPr>
      <dsp:spPr>
        <a:xfrm rot="10800000">
          <a:off x="6870877" y="1836694"/>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6970018" y="1914011"/>
        <a:ext cx="231329" cy="231953"/>
      </dsp:txXfrm>
    </dsp:sp>
    <dsp:sp modelId="{99C5FAF4-AD59-4E35-9E77-3D1E0DD57A27}">
      <dsp:nvSpPr>
        <dsp:cNvPr id="0" name=""/>
        <dsp:cNvSpPr/>
      </dsp:nvSpPr>
      <dsp:spPr>
        <a:xfrm>
          <a:off x="5156173" y="1562341"/>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 smoothing </a:t>
          </a:r>
          <a:r>
            <a:rPr lang="en-US" sz="1300" kern="1200" dirty="0" err="1"/>
            <a:t>Savitzky-Golay</a:t>
          </a:r>
          <a:r>
            <a:rPr lang="en-US" sz="1300" kern="1200" dirty="0"/>
            <a:t> Filter</a:t>
          </a:r>
          <a:endParaRPr lang="en-GB" sz="1300" kern="1200" dirty="0"/>
        </a:p>
      </dsp:txBody>
      <dsp:txXfrm>
        <a:off x="5183567" y="1589735"/>
        <a:ext cx="1504033" cy="880504"/>
      </dsp:txXfrm>
    </dsp:sp>
    <dsp:sp modelId="{EAAEBD9E-E09F-4495-AA44-96EB618B2B26}">
      <dsp:nvSpPr>
        <dsp:cNvPr id="0" name=""/>
        <dsp:cNvSpPr/>
      </dsp:nvSpPr>
      <dsp:spPr>
        <a:xfrm rot="10800000">
          <a:off x="4688527" y="1836694"/>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4787668" y="1914011"/>
        <a:ext cx="231329" cy="231953"/>
      </dsp:txXfrm>
    </dsp:sp>
    <dsp:sp modelId="{1F70D472-E5B6-4A7B-92CD-15E5D44206EA}">
      <dsp:nvSpPr>
        <dsp:cNvPr id="0" name=""/>
        <dsp:cNvSpPr/>
      </dsp:nvSpPr>
      <dsp:spPr>
        <a:xfrm>
          <a:off x="2973824" y="1562341"/>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Feature selection</a:t>
          </a:r>
          <a:endParaRPr lang="en-GB" sz="1300" kern="1200" dirty="0"/>
        </a:p>
      </dsp:txBody>
      <dsp:txXfrm>
        <a:off x="3001218" y="1589735"/>
        <a:ext cx="1504033" cy="880504"/>
      </dsp:txXfrm>
    </dsp:sp>
    <dsp:sp modelId="{87B31381-D0F1-4B38-B4F2-C43167BAFD10}">
      <dsp:nvSpPr>
        <dsp:cNvPr id="0" name=""/>
        <dsp:cNvSpPr/>
      </dsp:nvSpPr>
      <dsp:spPr>
        <a:xfrm rot="10800000">
          <a:off x="2506177" y="1836694"/>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605318" y="1914011"/>
        <a:ext cx="231329" cy="231953"/>
      </dsp:txXfrm>
    </dsp:sp>
    <dsp:sp modelId="{1B0D8DF8-A3E5-4360-A78C-2BD064592A7C}">
      <dsp:nvSpPr>
        <dsp:cNvPr id="0" name=""/>
        <dsp:cNvSpPr/>
      </dsp:nvSpPr>
      <dsp:spPr>
        <a:xfrm>
          <a:off x="791474" y="1562341"/>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Splinting the dataset into train, validation and test</a:t>
          </a:r>
          <a:endParaRPr lang="en-GB" sz="1300" kern="1200" dirty="0"/>
        </a:p>
      </dsp:txBody>
      <dsp:txXfrm>
        <a:off x="818868" y="1589735"/>
        <a:ext cx="1504033" cy="880504"/>
      </dsp:txXfrm>
    </dsp:sp>
    <dsp:sp modelId="{B2B587C6-31BA-4A43-8288-96E34DDBBBE2}">
      <dsp:nvSpPr>
        <dsp:cNvPr id="0" name=""/>
        <dsp:cNvSpPr/>
      </dsp:nvSpPr>
      <dsp:spPr>
        <a:xfrm rot="5400000">
          <a:off x="1405649" y="2606751"/>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454908" y="2634810"/>
        <a:ext cx="231953" cy="231329"/>
      </dsp:txXfrm>
    </dsp:sp>
    <dsp:sp modelId="{762E5831-937F-43BC-8E09-FBD03CAA3F04}">
      <dsp:nvSpPr>
        <dsp:cNvPr id="0" name=""/>
        <dsp:cNvSpPr/>
      </dsp:nvSpPr>
      <dsp:spPr>
        <a:xfrm>
          <a:off x="791474" y="3121162"/>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 pre-processing</a:t>
          </a:r>
          <a:endParaRPr lang="en-GB" sz="1300" kern="1200" dirty="0"/>
        </a:p>
      </dsp:txBody>
      <dsp:txXfrm>
        <a:off x="818868" y="3148556"/>
        <a:ext cx="1504033" cy="880504"/>
      </dsp:txXfrm>
    </dsp:sp>
    <dsp:sp modelId="{68EC362C-75CC-40C8-8474-5B0D9CE9914B}">
      <dsp:nvSpPr>
        <dsp:cNvPr id="0" name=""/>
        <dsp:cNvSpPr/>
      </dsp:nvSpPr>
      <dsp:spPr>
        <a:xfrm>
          <a:off x="2487471" y="3395515"/>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487471" y="3472832"/>
        <a:ext cx="231329" cy="231953"/>
      </dsp:txXfrm>
    </dsp:sp>
    <dsp:sp modelId="{BB92CE73-6C9E-4BE4-A7F9-7EC1EDF8130C}">
      <dsp:nvSpPr>
        <dsp:cNvPr id="0" name=""/>
        <dsp:cNvSpPr/>
      </dsp:nvSpPr>
      <dsp:spPr>
        <a:xfrm>
          <a:off x="2973824" y="3121162"/>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Feature Scaling-normalization Min-Max</a:t>
          </a:r>
          <a:endParaRPr lang="en-GB" sz="1300" kern="1200" dirty="0"/>
        </a:p>
      </dsp:txBody>
      <dsp:txXfrm>
        <a:off x="3001218" y="3148556"/>
        <a:ext cx="1504033" cy="880504"/>
      </dsp:txXfrm>
    </dsp:sp>
    <dsp:sp modelId="{E8E3FD9F-3658-4FBC-B664-84CC073D01F3}">
      <dsp:nvSpPr>
        <dsp:cNvPr id="0" name=""/>
        <dsp:cNvSpPr/>
      </dsp:nvSpPr>
      <dsp:spPr>
        <a:xfrm>
          <a:off x="4669821" y="3395515"/>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669821" y="3472832"/>
        <a:ext cx="231329" cy="231953"/>
      </dsp:txXfrm>
    </dsp:sp>
    <dsp:sp modelId="{986F1DB5-3CC4-469C-A322-DF856434AFF4}">
      <dsp:nvSpPr>
        <dsp:cNvPr id="0" name=""/>
        <dsp:cNvSpPr/>
      </dsp:nvSpPr>
      <dsp:spPr>
        <a:xfrm>
          <a:off x="5156173" y="3121162"/>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 Representation neural networks</a:t>
          </a:r>
          <a:endParaRPr lang="en-GB" sz="1300" kern="1200" dirty="0"/>
        </a:p>
      </dsp:txBody>
      <dsp:txXfrm>
        <a:off x="5183567" y="3148556"/>
        <a:ext cx="1504033" cy="880504"/>
      </dsp:txXfrm>
    </dsp:sp>
    <dsp:sp modelId="{9ABCE73E-F9EB-44D5-A520-2C47EF68953E}">
      <dsp:nvSpPr>
        <dsp:cNvPr id="0" name=""/>
        <dsp:cNvSpPr/>
      </dsp:nvSpPr>
      <dsp:spPr>
        <a:xfrm>
          <a:off x="6852171" y="3395515"/>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6852171" y="3472832"/>
        <a:ext cx="231329" cy="231953"/>
      </dsp:txXfrm>
    </dsp:sp>
    <dsp:sp modelId="{93F8899F-9984-4A3D-8BA5-548C479ADDC6}">
      <dsp:nvSpPr>
        <dsp:cNvPr id="0" name=""/>
        <dsp:cNvSpPr/>
      </dsp:nvSpPr>
      <dsp:spPr>
        <a:xfrm>
          <a:off x="7338523" y="3121162"/>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Baseline Performance</a:t>
          </a:r>
          <a:endParaRPr lang="en-GB" sz="1300" kern="1200" dirty="0"/>
        </a:p>
      </dsp:txBody>
      <dsp:txXfrm>
        <a:off x="7365917" y="3148556"/>
        <a:ext cx="1504033" cy="880504"/>
      </dsp:txXfrm>
    </dsp:sp>
    <dsp:sp modelId="{2696A9BA-31FC-4F9A-BDDE-D3B0A471325D}">
      <dsp:nvSpPr>
        <dsp:cNvPr id="0" name=""/>
        <dsp:cNvSpPr/>
      </dsp:nvSpPr>
      <dsp:spPr>
        <a:xfrm rot="5400000">
          <a:off x="7952699" y="4165572"/>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8001958" y="4193631"/>
        <a:ext cx="231953" cy="231329"/>
      </dsp:txXfrm>
    </dsp:sp>
    <dsp:sp modelId="{64613F42-6CEE-479D-B2E2-251E2DF49BD0}">
      <dsp:nvSpPr>
        <dsp:cNvPr id="0" name=""/>
        <dsp:cNvSpPr/>
      </dsp:nvSpPr>
      <dsp:spPr>
        <a:xfrm>
          <a:off x="7338523" y="4679983"/>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Deep learning model: LSTM</a:t>
          </a:r>
          <a:endParaRPr lang="en-GB" sz="1300" kern="1200" dirty="0"/>
        </a:p>
      </dsp:txBody>
      <dsp:txXfrm>
        <a:off x="7365917" y="4707377"/>
        <a:ext cx="1504033" cy="880504"/>
      </dsp:txXfrm>
    </dsp:sp>
    <dsp:sp modelId="{E076ACFD-BE78-4154-B9D0-437D12D7C49C}">
      <dsp:nvSpPr>
        <dsp:cNvPr id="0" name=""/>
        <dsp:cNvSpPr/>
      </dsp:nvSpPr>
      <dsp:spPr>
        <a:xfrm rot="10800000">
          <a:off x="6870877" y="4954336"/>
          <a:ext cx="330470" cy="38658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6970018" y="5031653"/>
        <a:ext cx="231329" cy="231953"/>
      </dsp:txXfrm>
    </dsp:sp>
    <dsp:sp modelId="{CE0742A8-9DB2-4F1B-B678-46041D86632C}">
      <dsp:nvSpPr>
        <dsp:cNvPr id="0" name=""/>
        <dsp:cNvSpPr/>
      </dsp:nvSpPr>
      <dsp:spPr>
        <a:xfrm>
          <a:off x="5156173" y="4679983"/>
          <a:ext cx="1558821" cy="935292"/>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Train, Validation &amp; Test</a:t>
          </a:r>
          <a:endParaRPr lang="en-GB" sz="1300" kern="1200" dirty="0"/>
        </a:p>
      </dsp:txBody>
      <dsp:txXfrm>
        <a:off x="5183567" y="4707377"/>
        <a:ext cx="1504033" cy="88050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0FC49-32EB-48BC-A735-676BCEB729D5}">
      <dsp:nvSpPr>
        <dsp:cNvPr id="0" name=""/>
        <dsp:cNvSpPr/>
      </dsp:nvSpPr>
      <dsp:spPr>
        <a:xfrm rot="5400000">
          <a:off x="273588" y="2174364"/>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04A3D5-A6C4-42B2-9B31-AB10E5A64B0D}">
      <dsp:nvSpPr>
        <dsp:cNvPr id="0" name=""/>
        <dsp:cNvSpPr/>
      </dsp:nvSpPr>
      <dsp:spPr>
        <a:xfrm>
          <a:off x="137877" y="2578566"/>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pt-BR" sz="1700" b="0" i="0" kern="1200" dirty="0"/>
            <a:t>MAE : 88.503893</a:t>
          </a:r>
          <a:endParaRPr lang="en-GB" sz="1700" kern="1200" dirty="0"/>
        </a:p>
      </dsp:txBody>
      <dsp:txXfrm>
        <a:off x="137877" y="2578566"/>
        <a:ext cx="1221335" cy="1070572"/>
      </dsp:txXfrm>
    </dsp:sp>
    <dsp:sp modelId="{8DF91163-78EF-4022-ACBD-6A6F396C2E64}">
      <dsp:nvSpPr>
        <dsp:cNvPr id="0" name=""/>
        <dsp:cNvSpPr/>
      </dsp:nvSpPr>
      <dsp:spPr>
        <a:xfrm>
          <a:off x="1128772" y="2074767"/>
          <a:ext cx="230440" cy="230440"/>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F0A1C1-E579-4CC2-ABB6-13F3FE0C10A9}">
      <dsp:nvSpPr>
        <dsp:cNvPr id="0" name=""/>
        <dsp:cNvSpPr/>
      </dsp:nvSpPr>
      <dsp:spPr>
        <a:xfrm rot="5400000">
          <a:off x="1768741" y="1804386"/>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5195F0-E307-4A4E-9688-063E7AA1C130}">
      <dsp:nvSpPr>
        <dsp:cNvPr id="0" name=""/>
        <dsp:cNvSpPr/>
      </dsp:nvSpPr>
      <dsp:spPr>
        <a:xfrm>
          <a:off x="1633030" y="2208589"/>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pt-BR" sz="1700" b="0" i="0" kern="1200" dirty="0"/>
            <a:t>RMSE : 115.361871 </a:t>
          </a:r>
          <a:endParaRPr lang="en-GB" sz="1700" kern="1200" dirty="0"/>
        </a:p>
      </dsp:txBody>
      <dsp:txXfrm>
        <a:off x="1633030" y="2208589"/>
        <a:ext cx="1221335" cy="1070572"/>
      </dsp:txXfrm>
    </dsp:sp>
    <dsp:sp modelId="{1FA89E66-A419-40B5-8A1B-AD30700F5B2E}">
      <dsp:nvSpPr>
        <dsp:cNvPr id="0" name=""/>
        <dsp:cNvSpPr/>
      </dsp:nvSpPr>
      <dsp:spPr>
        <a:xfrm>
          <a:off x="2623925" y="1704790"/>
          <a:ext cx="230440" cy="230440"/>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B80A5B-07F4-4901-B2FE-D57D19A99072}">
      <dsp:nvSpPr>
        <dsp:cNvPr id="0" name=""/>
        <dsp:cNvSpPr/>
      </dsp:nvSpPr>
      <dsp:spPr>
        <a:xfrm rot="5400000">
          <a:off x="3263894" y="1434409"/>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DFB4AC-AEE9-4F88-A5E1-8008D1D506FE}">
      <dsp:nvSpPr>
        <dsp:cNvPr id="0" name=""/>
        <dsp:cNvSpPr/>
      </dsp:nvSpPr>
      <dsp:spPr>
        <a:xfrm>
          <a:off x="3128183" y="1838612"/>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pt-BR" sz="1700" b="0" i="0" kern="1200" dirty="0"/>
            <a:t>MAPE : 4.026521</a:t>
          </a:r>
          <a:endParaRPr lang="en-GB" sz="1700" kern="1200" dirty="0"/>
        </a:p>
      </dsp:txBody>
      <dsp:txXfrm>
        <a:off x="3128183" y="1838612"/>
        <a:ext cx="1221335" cy="1070572"/>
      </dsp:txXfrm>
    </dsp:sp>
    <dsp:sp modelId="{C7E7C156-15DC-4F63-8755-D92AB8A1F1AF}">
      <dsp:nvSpPr>
        <dsp:cNvPr id="0" name=""/>
        <dsp:cNvSpPr/>
      </dsp:nvSpPr>
      <dsp:spPr>
        <a:xfrm>
          <a:off x="4119078" y="1334813"/>
          <a:ext cx="230440" cy="230440"/>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8CDB08-BB42-418C-9B44-5EC943ADBA0B}">
      <dsp:nvSpPr>
        <dsp:cNvPr id="0" name=""/>
        <dsp:cNvSpPr/>
      </dsp:nvSpPr>
      <dsp:spPr>
        <a:xfrm rot="5400000">
          <a:off x="4759047" y="1064432"/>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321F40-4A9C-45BC-8212-9D0F95DF9933}">
      <dsp:nvSpPr>
        <dsp:cNvPr id="0" name=""/>
        <dsp:cNvSpPr/>
      </dsp:nvSpPr>
      <dsp:spPr>
        <a:xfrm>
          <a:off x="4623337" y="1468635"/>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pt-BR" sz="1700" b="0" i="0" kern="1200" dirty="0"/>
            <a:t>R2 : 0.963248</a:t>
          </a:r>
          <a:endParaRPr lang="en-GB" sz="1700" kern="1200" dirty="0"/>
        </a:p>
      </dsp:txBody>
      <dsp:txXfrm>
        <a:off x="4623337" y="1468635"/>
        <a:ext cx="1221335" cy="107057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437179" y="1703"/>
          <a:ext cx="1664693" cy="99881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 Libraries</a:t>
          </a:r>
          <a:endParaRPr lang="en-GB" sz="1400" kern="1200" dirty="0"/>
        </a:p>
      </dsp:txBody>
      <dsp:txXfrm>
        <a:off x="466433" y="30957"/>
        <a:ext cx="1606185" cy="940308"/>
      </dsp:txXfrm>
    </dsp:sp>
    <dsp:sp modelId="{F9E7BF05-FA2B-40CD-94B9-95C4BF79052A}">
      <dsp:nvSpPr>
        <dsp:cNvPr id="0" name=""/>
        <dsp:cNvSpPr/>
      </dsp:nvSpPr>
      <dsp:spPr>
        <a:xfrm>
          <a:off x="2248366" y="294689"/>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248366" y="377258"/>
        <a:ext cx="247041" cy="247706"/>
      </dsp:txXfrm>
    </dsp:sp>
    <dsp:sp modelId="{5FA1B786-CE8E-4A3F-8160-6256D0CFFCDB}">
      <dsp:nvSpPr>
        <dsp:cNvPr id="0" name=""/>
        <dsp:cNvSpPr/>
      </dsp:nvSpPr>
      <dsp:spPr>
        <a:xfrm>
          <a:off x="2767751" y="1703"/>
          <a:ext cx="1664693" cy="998816"/>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Download data from Yahoo Finance &amp; BLS web service</a:t>
          </a:r>
          <a:endParaRPr lang="en-GB" sz="1400" kern="1200" dirty="0"/>
        </a:p>
      </dsp:txBody>
      <dsp:txXfrm>
        <a:off x="2797005" y="30957"/>
        <a:ext cx="1606185" cy="940308"/>
      </dsp:txXfrm>
    </dsp:sp>
    <dsp:sp modelId="{D805C36D-7C15-443E-B49F-C43F2A84B99C}">
      <dsp:nvSpPr>
        <dsp:cNvPr id="0" name=""/>
        <dsp:cNvSpPr/>
      </dsp:nvSpPr>
      <dsp:spPr>
        <a:xfrm>
          <a:off x="4578937" y="294689"/>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78937" y="377258"/>
        <a:ext cx="247041" cy="247706"/>
      </dsp:txXfrm>
    </dsp:sp>
    <dsp:sp modelId="{312133C8-ADD7-4719-A1C4-A1F175882589}">
      <dsp:nvSpPr>
        <dsp:cNvPr id="0" name=""/>
        <dsp:cNvSpPr/>
      </dsp:nvSpPr>
      <dsp:spPr>
        <a:xfrm>
          <a:off x="5098322" y="1703"/>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data frame of the data</a:t>
          </a:r>
          <a:endParaRPr lang="en-GB" sz="1400" kern="1200" dirty="0"/>
        </a:p>
      </dsp:txBody>
      <dsp:txXfrm>
        <a:off x="5127576" y="30957"/>
        <a:ext cx="1606185" cy="940308"/>
      </dsp:txXfrm>
    </dsp:sp>
    <dsp:sp modelId="{7EC96015-1826-486A-83FD-E38DA73DEE25}">
      <dsp:nvSpPr>
        <dsp:cNvPr id="0" name=""/>
        <dsp:cNvSpPr/>
      </dsp:nvSpPr>
      <dsp:spPr>
        <a:xfrm rot="5400000">
          <a:off x="5754211" y="1117048"/>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5806816" y="1147012"/>
        <a:ext cx="247706" cy="247041"/>
      </dsp:txXfrm>
    </dsp:sp>
    <dsp:sp modelId="{0C1CF837-696C-45E0-88D4-59856FD43A89}">
      <dsp:nvSpPr>
        <dsp:cNvPr id="0" name=""/>
        <dsp:cNvSpPr/>
      </dsp:nvSpPr>
      <dsp:spPr>
        <a:xfrm>
          <a:off x="5098322" y="1666397"/>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Explore data and fill missing values</a:t>
          </a:r>
          <a:endParaRPr lang="en-GB" sz="1400" kern="1200" dirty="0"/>
        </a:p>
      </dsp:txBody>
      <dsp:txXfrm>
        <a:off x="5127576" y="1695651"/>
        <a:ext cx="1606185" cy="940308"/>
      </dsp:txXfrm>
    </dsp:sp>
    <dsp:sp modelId="{782DD6A0-AE1F-4AAE-8775-F61FCE9E5B7B}">
      <dsp:nvSpPr>
        <dsp:cNvPr id="0" name=""/>
        <dsp:cNvSpPr/>
      </dsp:nvSpPr>
      <dsp:spPr>
        <a:xfrm rot="10800000">
          <a:off x="4598914" y="1959383"/>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4704788" y="2041952"/>
        <a:ext cx="247041" cy="247706"/>
      </dsp:txXfrm>
    </dsp:sp>
    <dsp:sp modelId="{C6E6C2AF-56B2-46B1-B39C-BFE7B669C7DC}">
      <dsp:nvSpPr>
        <dsp:cNvPr id="0" name=""/>
        <dsp:cNvSpPr/>
      </dsp:nvSpPr>
      <dsp:spPr>
        <a:xfrm>
          <a:off x="2767751" y="1666397"/>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Descriptive statistics</a:t>
          </a:r>
          <a:endParaRPr lang="en-GB" sz="1400" kern="1200" dirty="0"/>
        </a:p>
      </dsp:txBody>
      <dsp:txXfrm>
        <a:off x="2797005" y="1695651"/>
        <a:ext cx="1606185" cy="940308"/>
      </dsp:txXfrm>
    </dsp:sp>
    <dsp:sp modelId="{5E3A1CE2-0AA3-4AD2-B893-3676C9FF40DC}">
      <dsp:nvSpPr>
        <dsp:cNvPr id="0" name=""/>
        <dsp:cNvSpPr/>
      </dsp:nvSpPr>
      <dsp:spPr>
        <a:xfrm rot="10800000">
          <a:off x="2268342" y="1959383"/>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374216" y="2041952"/>
        <a:ext cx="247041" cy="247706"/>
      </dsp:txXfrm>
    </dsp:sp>
    <dsp:sp modelId="{99C5FAF4-AD59-4E35-9E77-3D1E0DD57A27}">
      <dsp:nvSpPr>
        <dsp:cNvPr id="0" name=""/>
        <dsp:cNvSpPr/>
      </dsp:nvSpPr>
      <dsp:spPr>
        <a:xfrm>
          <a:off x="437179" y="1666397"/>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smoothing </a:t>
          </a:r>
          <a:r>
            <a:rPr lang="en-US" sz="1400" kern="1200" dirty="0" err="1"/>
            <a:t>Savitzky-Golay</a:t>
          </a:r>
          <a:r>
            <a:rPr lang="en-US" sz="1400" kern="1200" dirty="0"/>
            <a:t> Filter</a:t>
          </a:r>
          <a:endParaRPr lang="en-GB" sz="1400" kern="1200" dirty="0"/>
        </a:p>
      </dsp:txBody>
      <dsp:txXfrm>
        <a:off x="466433" y="1695651"/>
        <a:ext cx="1606185" cy="940308"/>
      </dsp:txXfrm>
    </dsp:sp>
    <dsp:sp modelId="{EAAEBD9E-E09F-4495-AA44-96EB618B2B26}">
      <dsp:nvSpPr>
        <dsp:cNvPr id="0" name=""/>
        <dsp:cNvSpPr/>
      </dsp:nvSpPr>
      <dsp:spPr>
        <a:xfrm rot="5400000">
          <a:off x="1093069" y="2781742"/>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145674" y="2811706"/>
        <a:ext cx="247706" cy="247041"/>
      </dsp:txXfrm>
    </dsp:sp>
    <dsp:sp modelId="{1F70D472-E5B6-4A7B-92CD-15E5D44206EA}">
      <dsp:nvSpPr>
        <dsp:cNvPr id="0" name=""/>
        <dsp:cNvSpPr/>
      </dsp:nvSpPr>
      <dsp:spPr>
        <a:xfrm>
          <a:off x="437179" y="3331091"/>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Feature selection</a:t>
          </a:r>
          <a:endParaRPr lang="en-GB" sz="1400" kern="1200" dirty="0"/>
        </a:p>
      </dsp:txBody>
      <dsp:txXfrm>
        <a:off x="466433" y="3360345"/>
        <a:ext cx="1606185" cy="940308"/>
      </dsp:txXfrm>
    </dsp:sp>
    <dsp:sp modelId="{87B31381-D0F1-4B38-B4F2-C43167BAFD10}">
      <dsp:nvSpPr>
        <dsp:cNvPr id="0" name=""/>
        <dsp:cNvSpPr/>
      </dsp:nvSpPr>
      <dsp:spPr>
        <a:xfrm>
          <a:off x="2248366" y="3624077"/>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248366" y="3706646"/>
        <a:ext cx="247041" cy="247706"/>
      </dsp:txXfrm>
    </dsp:sp>
    <dsp:sp modelId="{1B0D8DF8-A3E5-4360-A78C-2BD064592A7C}">
      <dsp:nvSpPr>
        <dsp:cNvPr id="0" name=""/>
        <dsp:cNvSpPr/>
      </dsp:nvSpPr>
      <dsp:spPr>
        <a:xfrm>
          <a:off x="2767751" y="3331091"/>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Splinting the dataset into train, validation and test</a:t>
          </a:r>
          <a:endParaRPr lang="en-GB" sz="1400" kern="1200" dirty="0"/>
        </a:p>
      </dsp:txBody>
      <dsp:txXfrm>
        <a:off x="2797005" y="3360345"/>
        <a:ext cx="1606185" cy="940308"/>
      </dsp:txXfrm>
    </dsp:sp>
    <dsp:sp modelId="{B2B587C6-31BA-4A43-8288-96E34DDBBBE2}">
      <dsp:nvSpPr>
        <dsp:cNvPr id="0" name=""/>
        <dsp:cNvSpPr/>
      </dsp:nvSpPr>
      <dsp:spPr>
        <a:xfrm>
          <a:off x="4578937" y="3624077"/>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78937" y="3706646"/>
        <a:ext cx="247041" cy="247706"/>
      </dsp:txXfrm>
    </dsp:sp>
    <dsp:sp modelId="{762E5831-937F-43BC-8E09-FBD03CAA3F04}">
      <dsp:nvSpPr>
        <dsp:cNvPr id="0" name=""/>
        <dsp:cNvSpPr/>
      </dsp:nvSpPr>
      <dsp:spPr>
        <a:xfrm>
          <a:off x="5098322" y="3331091"/>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pre-processing</a:t>
          </a:r>
          <a:endParaRPr lang="en-GB" sz="1400" kern="1200" dirty="0"/>
        </a:p>
      </dsp:txBody>
      <dsp:txXfrm>
        <a:off x="5127576" y="3360345"/>
        <a:ext cx="1606185" cy="940308"/>
      </dsp:txXfrm>
    </dsp:sp>
    <dsp:sp modelId="{68EC362C-75CC-40C8-8474-5B0D9CE9914B}">
      <dsp:nvSpPr>
        <dsp:cNvPr id="0" name=""/>
        <dsp:cNvSpPr/>
      </dsp:nvSpPr>
      <dsp:spPr>
        <a:xfrm rot="5400000">
          <a:off x="5754211" y="4446436"/>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5806816" y="4476400"/>
        <a:ext cx="247706" cy="247041"/>
      </dsp:txXfrm>
    </dsp:sp>
    <dsp:sp modelId="{BB92CE73-6C9E-4BE4-A7F9-7EC1EDF8130C}">
      <dsp:nvSpPr>
        <dsp:cNvPr id="0" name=""/>
        <dsp:cNvSpPr/>
      </dsp:nvSpPr>
      <dsp:spPr>
        <a:xfrm>
          <a:off x="5098322" y="4995785"/>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Feature Scaling-normalization Min-Max</a:t>
          </a:r>
          <a:endParaRPr lang="en-GB" sz="1400" kern="1200" dirty="0"/>
        </a:p>
      </dsp:txBody>
      <dsp:txXfrm>
        <a:off x="5127576" y="5025039"/>
        <a:ext cx="1606185" cy="940308"/>
      </dsp:txXfrm>
    </dsp:sp>
    <dsp:sp modelId="{E8E3FD9F-3658-4FBC-B664-84CC073D01F3}">
      <dsp:nvSpPr>
        <dsp:cNvPr id="0" name=""/>
        <dsp:cNvSpPr/>
      </dsp:nvSpPr>
      <dsp:spPr>
        <a:xfrm rot="10800000">
          <a:off x="4598914" y="5288771"/>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4704788" y="5371340"/>
        <a:ext cx="247041" cy="247706"/>
      </dsp:txXfrm>
    </dsp:sp>
    <dsp:sp modelId="{986F1DB5-3CC4-469C-A322-DF856434AFF4}">
      <dsp:nvSpPr>
        <dsp:cNvPr id="0" name=""/>
        <dsp:cNvSpPr/>
      </dsp:nvSpPr>
      <dsp:spPr>
        <a:xfrm>
          <a:off x="2767751" y="4995785"/>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Representation neural networks</a:t>
          </a:r>
          <a:endParaRPr lang="en-GB" sz="1400" kern="1200" dirty="0"/>
        </a:p>
      </dsp:txBody>
      <dsp:txXfrm>
        <a:off x="2797005" y="5025039"/>
        <a:ext cx="1606185" cy="940308"/>
      </dsp:txXfrm>
    </dsp:sp>
    <dsp:sp modelId="{9ABCE73E-F9EB-44D5-A520-2C47EF68953E}">
      <dsp:nvSpPr>
        <dsp:cNvPr id="0" name=""/>
        <dsp:cNvSpPr/>
      </dsp:nvSpPr>
      <dsp:spPr>
        <a:xfrm rot="10800000">
          <a:off x="2268342" y="5288771"/>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374216" y="5371340"/>
        <a:ext cx="247041" cy="247706"/>
      </dsp:txXfrm>
    </dsp:sp>
    <dsp:sp modelId="{93F8899F-9984-4A3D-8BA5-548C479ADDC6}">
      <dsp:nvSpPr>
        <dsp:cNvPr id="0" name=""/>
        <dsp:cNvSpPr/>
      </dsp:nvSpPr>
      <dsp:spPr>
        <a:xfrm>
          <a:off x="437179" y="4995785"/>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Baseline Performance</a:t>
          </a:r>
          <a:endParaRPr lang="en-GB" sz="1400" kern="1200" dirty="0"/>
        </a:p>
      </dsp:txBody>
      <dsp:txXfrm>
        <a:off x="466433" y="5025039"/>
        <a:ext cx="1606185" cy="940308"/>
      </dsp:txXfrm>
    </dsp:sp>
    <dsp:sp modelId="{2696A9BA-31FC-4F9A-BDDE-D3B0A471325D}">
      <dsp:nvSpPr>
        <dsp:cNvPr id="0" name=""/>
        <dsp:cNvSpPr/>
      </dsp:nvSpPr>
      <dsp:spPr>
        <a:xfrm rot="5400000">
          <a:off x="1093069" y="6111129"/>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145674" y="6141093"/>
        <a:ext cx="247706" cy="247041"/>
      </dsp:txXfrm>
    </dsp:sp>
    <dsp:sp modelId="{64613F42-6CEE-479D-B2E2-251E2DF49BD0}">
      <dsp:nvSpPr>
        <dsp:cNvPr id="0" name=""/>
        <dsp:cNvSpPr/>
      </dsp:nvSpPr>
      <dsp:spPr>
        <a:xfrm>
          <a:off x="437179" y="6660478"/>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Deep learning model: LSTM</a:t>
          </a:r>
          <a:endParaRPr lang="en-GB" sz="1400" kern="1200" dirty="0"/>
        </a:p>
      </dsp:txBody>
      <dsp:txXfrm>
        <a:off x="466433" y="6689732"/>
        <a:ext cx="1606185" cy="940308"/>
      </dsp:txXfrm>
    </dsp:sp>
    <dsp:sp modelId="{E076ACFD-BE78-4154-B9D0-437D12D7C49C}">
      <dsp:nvSpPr>
        <dsp:cNvPr id="0" name=""/>
        <dsp:cNvSpPr/>
      </dsp:nvSpPr>
      <dsp:spPr>
        <a:xfrm>
          <a:off x="2248366" y="6953464"/>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248366" y="7036033"/>
        <a:ext cx="247041" cy="247706"/>
      </dsp:txXfrm>
    </dsp:sp>
    <dsp:sp modelId="{CE0742A8-9DB2-4F1B-B678-46041D86632C}">
      <dsp:nvSpPr>
        <dsp:cNvPr id="0" name=""/>
        <dsp:cNvSpPr/>
      </dsp:nvSpPr>
      <dsp:spPr>
        <a:xfrm>
          <a:off x="2767751" y="6660478"/>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 Validation &amp; Test</a:t>
          </a:r>
          <a:endParaRPr lang="en-GB" sz="1400" kern="1200" dirty="0"/>
        </a:p>
      </dsp:txBody>
      <dsp:txXfrm>
        <a:off x="2797005" y="6689732"/>
        <a:ext cx="1606185" cy="94030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0FC49-32EB-48BC-A735-676BCEB729D5}">
      <dsp:nvSpPr>
        <dsp:cNvPr id="0" name=""/>
        <dsp:cNvSpPr/>
      </dsp:nvSpPr>
      <dsp:spPr>
        <a:xfrm rot="5400000">
          <a:off x="273588" y="2174364"/>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04A3D5-A6C4-42B2-9B31-AB10E5A64B0D}">
      <dsp:nvSpPr>
        <dsp:cNvPr id="0" name=""/>
        <dsp:cNvSpPr/>
      </dsp:nvSpPr>
      <dsp:spPr>
        <a:xfrm>
          <a:off x="137877" y="2578566"/>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b="0" i="0" kern="1200" dirty="0">
              <a:solidFill>
                <a:schemeClr val="tx1"/>
              </a:solidFill>
              <a:effectLst/>
              <a:latin typeface="Consolas" panose="020B0609020204030204" pitchFamily="49" charset="0"/>
            </a:rPr>
            <a:t>MAE : 96</a:t>
          </a:r>
          <a:endParaRPr lang="en-GB" sz="2100" kern="1200" dirty="0"/>
        </a:p>
      </dsp:txBody>
      <dsp:txXfrm>
        <a:off x="137877" y="2578566"/>
        <a:ext cx="1221335" cy="1070572"/>
      </dsp:txXfrm>
    </dsp:sp>
    <dsp:sp modelId="{8DF91163-78EF-4022-ACBD-6A6F396C2E64}">
      <dsp:nvSpPr>
        <dsp:cNvPr id="0" name=""/>
        <dsp:cNvSpPr/>
      </dsp:nvSpPr>
      <dsp:spPr>
        <a:xfrm>
          <a:off x="1128772" y="2074767"/>
          <a:ext cx="230440" cy="230440"/>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F0A1C1-E579-4CC2-ABB6-13F3FE0C10A9}">
      <dsp:nvSpPr>
        <dsp:cNvPr id="0" name=""/>
        <dsp:cNvSpPr/>
      </dsp:nvSpPr>
      <dsp:spPr>
        <a:xfrm rot="5400000">
          <a:off x="1768741" y="1804386"/>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5195F0-E307-4A4E-9688-063E7AA1C130}">
      <dsp:nvSpPr>
        <dsp:cNvPr id="0" name=""/>
        <dsp:cNvSpPr/>
      </dsp:nvSpPr>
      <dsp:spPr>
        <a:xfrm>
          <a:off x="1633030" y="2208589"/>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b="0" i="0" kern="1200" dirty="0">
              <a:solidFill>
                <a:schemeClr val="tx1"/>
              </a:solidFill>
              <a:effectLst/>
              <a:latin typeface="Consolas" panose="020B0609020204030204" pitchFamily="49" charset="0"/>
            </a:rPr>
            <a:t>RMSE : 133</a:t>
          </a:r>
          <a:endParaRPr lang="en-GB" sz="2100" kern="1200" dirty="0"/>
        </a:p>
      </dsp:txBody>
      <dsp:txXfrm>
        <a:off x="1633030" y="2208589"/>
        <a:ext cx="1221335" cy="1070572"/>
      </dsp:txXfrm>
    </dsp:sp>
    <dsp:sp modelId="{1FA89E66-A419-40B5-8A1B-AD30700F5B2E}">
      <dsp:nvSpPr>
        <dsp:cNvPr id="0" name=""/>
        <dsp:cNvSpPr/>
      </dsp:nvSpPr>
      <dsp:spPr>
        <a:xfrm>
          <a:off x="2623925" y="1704790"/>
          <a:ext cx="230440" cy="230440"/>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B80A5B-07F4-4901-B2FE-D57D19A99072}">
      <dsp:nvSpPr>
        <dsp:cNvPr id="0" name=""/>
        <dsp:cNvSpPr/>
      </dsp:nvSpPr>
      <dsp:spPr>
        <a:xfrm rot="5400000">
          <a:off x="3263894" y="1434409"/>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DFB4AC-AEE9-4F88-A5E1-8008D1D506FE}">
      <dsp:nvSpPr>
        <dsp:cNvPr id="0" name=""/>
        <dsp:cNvSpPr/>
      </dsp:nvSpPr>
      <dsp:spPr>
        <a:xfrm>
          <a:off x="3128183" y="1838612"/>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b="0" i="0" kern="1200" dirty="0">
              <a:solidFill>
                <a:schemeClr val="tx1"/>
              </a:solidFill>
              <a:effectLst/>
              <a:latin typeface="Consolas" panose="020B0609020204030204" pitchFamily="49" charset="0"/>
            </a:rPr>
            <a:t>MAPE : 5</a:t>
          </a:r>
          <a:endParaRPr lang="en-GB" sz="2100" kern="1200" dirty="0"/>
        </a:p>
      </dsp:txBody>
      <dsp:txXfrm>
        <a:off x="3128183" y="1838612"/>
        <a:ext cx="1221335" cy="1070572"/>
      </dsp:txXfrm>
    </dsp:sp>
    <dsp:sp modelId="{C7E7C156-15DC-4F63-8755-D92AB8A1F1AF}">
      <dsp:nvSpPr>
        <dsp:cNvPr id="0" name=""/>
        <dsp:cNvSpPr/>
      </dsp:nvSpPr>
      <dsp:spPr>
        <a:xfrm>
          <a:off x="4119078" y="1334813"/>
          <a:ext cx="230440" cy="230440"/>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8CDB08-BB42-418C-9B44-5EC943ADBA0B}">
      <dsp:nvSpPr>
        <dsp:cNvPr id="0" name=""/>
        <dsp:cNvSpPr/>
      </dsp:nvSpPr>
      <dsp:spPr>
        <a:xfrm rot="5400000">
          <a:off x="4759047" y="1064432"/>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321F40-4A9C-45BC-8212-9D0F95DF9933}">
      <dsp:nvSpPr>
        <dsp:cNvPr id="0" name=""/>
        <dsp:cNvSpPr/>
      </dsp:nvSpPr>
      <dsp:spPr>
        <a:xfrm>
          <a:off x="4623337" y="1468635"/>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pt-BR" sz="2100" b="0" i="0" kern="1200" dirty="0">
              <a:solidFill>
                <a:schemeClr val="tx1"/>
              </a:solidFill>
              <a:effectLst/>
              <a:latin typeface="Consolas" panose="020B0609020204030204" pitchFamily="49" charset="0"/>
            </a:rPr>
            <a:t>R2:0.96</a:t>
          </a:r>
          <a:endParaRPr lang="en-GB" sz="2100" kern="1200" dirty="0"/>
        </a:p>
      </dsp:txBody>
      <dsp:txXfrm>
        <a:off x="4623337" y="1468635"/>
        <a:ext cx="1221335" cy="107057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437179" y="1703"/>
          <a:ext cx="1664693" cy="99881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 Libraries</a:t>
          </a:r>
          <a:endParaRPr lang="en-GB" sz="1400" kern="1200" dirty="0"/>
        </a:p>
      </dsp:txBody>
      <dsp:txXfrm>
        <a:off x="466433" y="30957"/>
        <a:ext cx="1606185" cy="940308"/>
      </dsp:txXfrm>
    </dsp:sp>
    <dsp:sp modelId="{F9E7BF05-FA2B-40CD-94B9-95C4BF79052A}">
      <dsp:nvSpPr>
        <dsp:cNvPr id="0" name=""/>
        <dsp:cNvSpPr/>
      </dsp:nvSpPr>
      <dsp:spPr>
        <a:xfrm>
          <a:off x="2248366" y="294689"/>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248366" y="377258"/>
        <a:ext cx="247041" cy="247706"/>
      </dsp:txXfrm>
    </dsp:sp>
    <dsp:sp modelId="{5FA1B786-CE8E-4A3F-8160-6256D0CFFCDB}">
      <dsp:nvSpPr>
        <dsp:cNvPr id="0" name=""/>
        <dsp:cNvSpPr/>
      </dsp:nvSpPr>
      <dsp:spPr>
        <a:xfrm>
          <a:off x="2767751" y="1703"/>
          <a:ext cx="1664693" cy="998816"/>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Download data from Yahoo Finance &amp; BLS web service</a:t>
          </a:r>
          <a:endParaRPr lang="en-GB" sz="1400" kern="1200" dirty="0"/>
        </a:p>
      </dsp:txBody>
      <dsp:txXfrm>
        <a:off x="2797005" y="30957"/>
        <a:ext cx="1606185" cy="940308"/>
      </dsp:txXfrm>
    </dsp:sp>
    <dsp:sp modelId="{D805C36D-7C15-443E-B49F-C43F2A84B99C}">
      <dsp:nvSpPr>
        <dsp:cNvPr id="0" name=""/>
        <dsp:cNvSpPr/>
      </dsp:nvSpPr>
      <dsp:spPr>
        <a:xfrm>
          <a:off x="4578937" y="294689"/>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78937" y="377258"/>
        <a:ext cx="247041" cy="247706"/>
      </dsp:txXfrm>
    </dsp:sp>
    <dsp:sp modelId="{312133C8-ADD7-4719-A1C4-A1F175882589}">
      <dsp:nvSpPr>
        <dsp:cNvPr id="0" name=""/>
        <dsp:cNvSpPr/>
      </dsp:nvSpPr>
      <dsp:spPr>
        <a:xfrm>
          <a:off x="5098322" y="1703"/>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data frame of the data</a:t>
          </a:r>
          <a:endParaRPr lang="en-GB" sz="1400" kern="1200" dirty="0"/>
        </a:p>
      </dsp:txBody>
      <dsp:txXfrm>
        <a:off x="5127576" y="30957"/>
        <a:ext cx="1606185" cy="940308"/>
      </dsp:txXfrm>
    </dsp:sp>
    <dsp:sp modelId="{7EC96015-1826-486A-83FD-E38DA73DEE25}">
      <dsp:nvSpPr>
        <dsp:cNvPr id="0" name=""/>
        <dsp:cNvSpPr/>
      </dsp:nvSpPr>
      <dsp:spPr>
        <a:xfrm rot="5400000">
          <a:off x="5754211" y="1117048"/>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5806816" y="1147012"/>
        <a:ext cx="247706" cy="247041"/>
      </dsp:txXfrm>
    </dsp:sp>
    <dsp:sp modelId="{0C1CF837-696C-45E0-88D4-59856FD43A89}">
      <dsp:nvSpPr>
        <dsp:cNvPr id="0" name=""/>
        <dsp:cNvSpPr/>
      </dsp:nvSpPr>
      <dsp:spPr>
        <a:xfrm>
          <a:off x="5098322" y="1666397"/>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Explore data and fill missing values</a:t>
          </a:r>
          <a:endParaRPr lang="en-GB" sz="1400" kern="1200" dirty="0"/>
        </a:p>
      </dsp:txBody>
      <dsp:txXfrm>
        <a:off x="5127576" y="1695651"/>
        <a:ext cx="1606185" cy="940308"/>
      </dsp:txXfrm>
    </dsp:sp>
    <dsp:sp modelId="{782DD6A0-AE1F-4AAE-8775-F61FCE9E5B7B}">
      <dsp:nvSpPr>
        <dsp:cNvPr id="0" name=""/>
        <dsp:cNvSpPr/>
      </dsp:nvSpPr>
      <dsp:spPr>
        <a:xfrm rot="10800000">
          <a:off x="4598914" y="1959383"/>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4704788" y="2041952"/>
        <a:ext cx="247041" cy="247706"/>
      </dsp:txXfrm>
    </dsp:sp>
    <dsp:sp modelId="{C6E6C2AF-56B2-46B1-B39C-BFE7B669C7DC}">
      <dsp:nvSpPr>
        <dsp:cNvPr id="0" name=""/>
        <dsp:cNvSpPr/>
      </dsp:nvSpPr>
      <dsp:spPr>
        <a:xfrm>
          <a:off x="2767751" y="1666397"/>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Descriptive statistics</a:t>
          </a:r>
          <a:endParaRPr lang="en-GB" sz="1400" kern="1200" dirty="0"/>
        </a:p>
      </dsp:txBody>
      <dsp:txXfrm>
        <a:off x="2797005" y="1695651"/>
        <a:ext cx="1606185" cy="940308"/>
      </dsp:txXfrm>
    </dsp:sp>
    <dsp:sp modelId="{5E3A1CE2-0AA3-4AD2-B893-3676C9FF40DC}">
      <dsp:nvSpPr>
        <dsp:cNvPr id="0" name=""/>
        <dsp:cNvSpPr/>
      </dsp:nvSpPr>
      <dsp:spPr>
        <a:xfrm rot="10800000">
          <a:off x="2268342" y="1959383"/>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374216" y="2041952"/>
        <a:ext cx="247041" cy="247706"/>
      </dsp:txXfrm>
    </dsp:sp>
    <dsp:sp modelId="{99C5FAF4-AD59-4E35-9E77-3D1E0DD57A27}">
      <dsp:nvSpPr>
        <dsp:cNvPr id="0" name=""/>
        <dsp:cNvSpPr/>
      </dsp:nvSpPr>
      <dsp:spPr>
        <a:xfrm>
          <a:off x="437179" y="1666397"/>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smoothing </a:t>
          </a:r>
          <a:r>
            <a:rPr lang="en-US" sz="1400" kern="1200" dirty="0" err="1"/>
            <a:t>Savitzky-Golay</a:t>
          </a:r>
          <a:r>
            <a:rPr lang="en-US" sz="1400" kern="1200" dirty="0"/>
            <a:t> Filter</a:t>
          </a:r>
          <a:endParaRPr lang="en-GB" sz="1400" kern="1200" dirty="0"/>
        </a:p>
      </dsp:txBody>
      <dsp:txXfrm>
        <a:off x="466433" y="1695651"/>
        <a:ext cx="1606185" cy="940308"/>
      </dsp:txXfrm>
    </dsp:sp>
    <dsp:sp modelId="{EAAEBD9E-E09F-4495-AA44-96EB618B2B26}">
      <dsp:nvSpPr>
        <dsp:cNvPr id="0" name=""/>
        <dsp:cNvSpPr/>
      </dsp:nvSpPr>
      <dsp:spPr>
        <a:xfrm rot="5400000">
          <a:off x="1093069" y="2781742"/>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145674" y="2811706"/>
        <a:ext cx="247706" cy="247041"/>
      </dsp:txXfrm>
    </dsp:sp>
    <dsp:sp modelId="{1F70D472-E5B6-4A7B-92CD-15E5D44206EA}">
      <dsp:nvSpPr>
        <dsp:cNvPr id="0" name=""/>
        <dsp:cNvSpPr/>
      </dsp:nvSpPr>
      <dsp:spPr>
        <a:xfrm>
          <a:off x="437179" y="3331091"/>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Feature selection</a:t>
          </a:r>
          <a:endParaRPr lang="en-GB" sz="1400" kern="1200" dirty="0"/>
        </a:p>
      </dsp:txBody>
      <dsp:txXfrm>
        <a:off x="466433" y="3360345"/>
        <a:ext cx="1606185" cy="940308"/>
      </dsp:txXfrm>
    </dsp:sp>
    <dsp:sp modelId="{87B31381-D0F1-4B38-B4F2-C43167BAFD10}">
      <dsp:nvSpPr>
        <dsp:cNvPr id="0" name=""/>
        <dsp:cNvSpPr/>
      </dsp:nvSpPr>
      <dsp:spPr>
        <a:xfrm>
          <a:off x="2248366" y="3624077"/>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248366" y="3706646"/>
        <a:ext cx="247041" cy="247706"/>
      </dsp:txXfrm>
    </dsp:sp>
    <dsp:sp modelId="{1B0D8DF8-A3E5-4360-A78C-2BD064592A7C}">
      <dsp:nvSpPr>
        <dsp:cNvPr id="0" name=""/>
        <dsp:cNvSpPr/>
      </dsp:nvSpPr>
      <dsp:spPr>
        <a:xfrm>
          <a:off x="2767751" y="3331091"/>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Splinting the dataset into train, validation and test</a:t>
          </a:r>
          <a:endParaRPr lang="en-GB" sz="1400" kern="1200" dirty="0"/>
        </a:p>
      </dsp:txBody>
      <dsp:txXfrm>
        <a:off x="2797005" y="3360345"/>
        <a:ext cx="1606185" cy="940308"/>
      </dsp:txXfrm>
    </dsp:sp>
    <dsp:sp modelId="{B2B587C6-31BA-4A43-8288-96E34DDBBBE2}">
      <dsp:nvSpPr>
        <dsp:cNvPr id="0" name=""/>
        <dsp:cNvSpPr/>
      </dsp:nvSpPr>
      <dsp:spPr>
        <a:xfrm>
          <a:off x="4578937" y="3624077"/>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78937" y="3706646"/>
        <a:ext cx="247041" cy="247706"/>
      </dsp:txXfrm>
    </dsp:sp>
    <dsp:sp modelId="{762E5831-937F-43BC-8E09-FBD03CAA3F04}">
      <dsp:nvSpPr>
        <dsp:cNvPr id="0" name=""/>
        <dsp:cNvSpPr/>
      </dsp:nvSpPr>
      <dsp:spPr>
        <a:xfrm>
          <a:off x="5098322" y="3331091"/>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pre-processing</a:t>
          </a:r>
          <a:endParaRPr lang="en-GB" sz="1400" kern="1200" dirty="0"/>
        </a:p>
      </dsp:txBody>
      <dsp:txXfrm>
        <a:off x="5127576" y="3360345"/>
        <a:ext cx="1606185" cy="940308"/>
      </dsp:txXfrm>
    </dsp:sp>
    <dsp:sp modelId="{68EC362C-75CC-40C8-8474-5B0D9CE9914B}">
      <dsp:nvSpPr>
        <dsp:cNvPr id="0" name=""/>
        <dsp:cNvSpPr/>
      </dsp:nvSpPr>
      <dsp:spPr>
        <a:xfrm rot="5400000">
          <a:off x="5754211" y="4446436"/>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5806816" y="4476400"/>
        <a:ext cx="247706" cy="247041"/>
      </dsp:txXfrm>
    </dsp:sp>
    <dsp:sp modelId="{BB92CE73-6C9E-4BE4-A7F9-7EC1EDF8130C}">
      <dsp:nvSpPr>
        <dsp:cNvPr id="0" name=""/>
        <dsp:cNvSpPr/>
      </dsp:nvSpPr>
      <dsp:spPr>
        <a:xfrm>
          <a:off x="5098322" y="4995785"/>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Feature Scaling-normalization Min-Max</a:t>
          </a:r>
          <a:endParaRPr lang="en-GB" sz="1400" kern="1200" dirty="0"/>
        </a:p>
      </dsp:txBody>
      <dsp:txXfrm>
        <a:off x="5127576" y="5025039"/>
        <a:ext cx="1606185" cy="940308"/>
      </dsp:txXfrm>
    </dsp:sp>
    <dsp:sp modelId="{E8E3FD9F-3658-4FBC-B664-84CC073D01F3}">
      <dsp:nvSpPr>
        <dsp:cNvPr id="0" name=""/>
        <dsp:cNvSpPr/>
      </dsp:nvSpPr>
      <dsp:spPr>
        <a:xfrm rot="10800000">
          <a:off x="4598914" y="5288771"/>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4704788" y="5371340"/>
        <a:ext cx="247041" cy="247706"/>
      </dsp:txXfrm>
    </dsp:sp>
    <dsp:sp modelId="{986F1DB5-3CC4-469C-A322-DF856434AFF4}">
      <dsp:nvSpPr>
        <dsp:cNvPr id="0" name=""/>
        <dsp:cNvSpPr/>
      </dsp:nvSpPr>
      <dsp:spPr>
        <a:xfrm>
          <a:off x="2767751" y="4995785"/>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Representation neural networks</a:t>
          </a:r>
          <a:endParaRPr lang="en-GB" sz="1400" kern="1200" dirty="0"/>
        </a:p>
      </dsp:txBody>
      <dsp:txXfrm>
        <a:off x="2797005" y="5025039"/>
        <a:ext cx="1606185" cy="940308"/>
      </dsp:txXfrm>
    </dsp:sp>
    <dsp:sp modelId="{9ABCE73E-F9EB-44D5-A520-2C47EF68953E}">
      <dsp:nvSpPr>
        <dsp:cNvPr id="0" name=""/>
        <dsp:cNvSpPr/>
      </dsp:nvSpPr>
      <dsp:spPr>
        <a:xfrm rot="10800000">
          <a:off x="2268342" y="5288771"/>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374216" y="5371340"/>
        <a:ext cx="247041" cy="247706"/>
      </dsp:txXfrm>
    </dsp:sp>
    <dsp:sp modelId="{93F8899F-9984-4A3D-8BA5-548C479ADDC6}">
      <dsp:nvSpPr>
        <dsp:cNvPr id="0" name=""/>
        <dsp:cNvSpPr/>
      </dsp:nvSpPr>
      <dsp:spPr>
        <a:xfrm>
          <a:off x="437179" y="4995785"/>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Baseline Performance</a:t>
          </a:r>
          <a:endParaRPr lang="en-GB" sz="1400" kern="1200" dirty="0"/>
        </a:p>
      </dsp:txBody>
      <dsp:txXfrm>
        <a:off x="466433" y="5025039"/>
        <a:ext cx="1606185" cy="940308"/>
      </dsp:txXfrm>
    </dsp:sp>
    <dsp:sp modelId="{2696A9BA-31FC-4F9A-BDDE-D3B0A471325D}">
      <dsp:nvSpPr>
        <dsp:cNvPr id="0" name=""/>
        <dsp:cNvSpPr/>
      </dsp:nvSpPr>
      <dsp:spPr>
        <a:xfrm rot="5400000">
          <a:off x="1093069" y="6111129"/>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145674" y="6141093"/>
        <a:ext cx="247706" cy="247041"/>
      </dsp:txXfrm>
    </dsp:sp>
    <dsp:sp modelId="{64613F42-6CEE-479D-B2E2-251E2DF49BD0}">
      <dsp:nvSpPr>
        <dsp:cNvPr id="0" name=""/>
        <dsp:cNvSpPr/>
      </dsp:nvSpPr>
      <dsp:spPr>
        <a:xfrm>
          <a:off x="437179" y="6660478"/>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Deep learning model: LSTM</a:t>
          </a:r>
          <a:endParaRPr lang="en-GB" sz="1400" kern="1200" dirty="0"/>
        </a:p>
      </dsp:txBody>
      <dsp:txXfrm>
        <a:off x="466433" y="6689732"/>
        <a:ext cx="1606185" cy="940308"/>
      </dsp:txXfrm>
    </dsp:sp>
    <dsp:sp modelId="{E076ACFD-BE78-4154-B9D0-437D12D7C49C}">
      <dsp:nvSpPr>
        <dsp:cNvPr id="0" name=""/>
        <dsp:cNvSpPr/>
      </dsp:nvSpPr>
      <dsp:spPr>
        <a:xfrm>
          <a:off x="2248366" y="6953464"/>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248366" y="7036033"/>
        <a:ext cx="247041" cy="247706"/>
      </dsp:txXfrm>
    </dsp:sp>
    <dsp:sp modelId="{CE0742A8-9DB2-4F1B-B678-46041D86632C}">
      <dsp:nvSpPr>
        <dsp:cNvPr id="0" name=""/>
        <dsp:cNvSpPr/>
      </dsp:nvSpPr>
      <dsp:spPr>
        <a:xfrm>
          <a:off x="2767751" y="6660478"/>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 Validation &amp; Test</a:t>
          </a:r>
          <a:endParaRPr lang="en-GB" sz="1400" kern="1200" dirty="0"/>
        </a:p>
      </dsp:txBody>
      <dsp:txXfrm>
        <a:off x="2797005" y="6689732"/>
        <a:ext cx="1606185" cy="94030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0FC49-32EB-48BC-A735-676BCEB729D5}">
      <dsp:nvSpPr>
        <dsp:cNvPr id="0" name=""/>
        <dsp:cNvSpPr/>
      </dsp:nvSpPr>
      <dsp:spPr>
        <a:xfrm rot="5400000">
          <a:off x="273588" y="2174364"/>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04A3D5-A6C4-42B2-9B31-AB10E5A64B0D}">
      <dsp:nvSpPr>
        <dsp:cNvPr id="0" name=""/>
        <dsp:cNvSpPr/>
      </dsp:nvSpPr>
      <dsp:spPr>
        <a:xfrm>
          <a:off x="137877" y="2578566"/>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pt-BR" sz="2400" b="0" i="0" kern="1200" dirty="0">
              <a:solidFill>
                <a:schemeClr val="tx1"/>
              </a:solidFill>
              <a:effectLst/>
              <a:latin typeface="Consolas" panose="020B0609020204030204" pitchFamily="49" charset="0"/>
            </a:rPr>
            <a:t>MAE :93</a:t>
          </a:r>
          <a:endParaRPr lang="en-GB" sz="2400" kern="1200" dirty="0"/>
        </a:p>
      </dsp:txBody>
      <dsp:txXfrm>
        <a:off x="137877" y="2578566"/>
        <a:ext cx="1221335" cy="1070572"/>
      </dsp:txXfrm>
    </dsp:sp>
    <dsp:sp modelId="{8DF91163-78EF-4022-ACBD-6A6F396C2E64}">
      <dsp:nvSpPr>
        <dsp:cNvPr id="0" name=""/>
        <dsp:cNvSpPr/>
      </dsp:nvSpPr>
      <dsp:spPr>
        <a:xfrm>
          <a:off x="1128772" y="2074767"/>
          <a:ext cx="230440" cy="230440"/>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F0A1C1-E579-4CC2-ABB6-13F3FE0C10A9}">
      <dsp:nvSpPr>
        <dsp:cNvPr id="0" name=""/>
        <dsp:cNvSpPr/>
      </dsp:nvSpPr>
      <dsp:spPr>
        <a:xfrm rot="5400000">
          <a:off x="1768741" y="1804386"/>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5195F0-E307-4A4E-9688-063E7AA1C130}">
      <dsp:nvSpPr>
        <dsp:cNvPr id="0" name=""/>
        <dsp:cNvSpPr/>
      </dsp:nvSpPr>
      <dsp:spPr>
        <a:xfrm>
          <a:off x="1633030" y="2208589"/>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pt-BR" sz="2400" b="0" i="0" kern="1200" dirty="0">
              <a:solidFill>
                <a:schemeClr val="tx1"/>
              </a:solidFill>
              <a:effectLst/>
              <a:latin typeface="Consolas" panose="020B0609020204030204" pitchFamily="49" charset="0"/>
            </a:rPr>
            <a:t>RMSE: 123</a:t>
          </a:r>
          <a:endParaRPr lang="en-GB" sz="2400" kern="1200" dirty="0"/>
        </a:p>
      </dsp:txBody>
      <dsp:txXfrm>
        <a:off x="1633030" y="2208589"/>
        <a:ext cx="1221335" cy="1070572"/>
      </dsp:txXfrm>
    </dsp:sp>
    <dsp:sp modelId="{1FA89E66-A419-40B5-8A1B-AD30700F5B2E}">
      <dsp:nvSpPr>
        <dsp:cNvPr id="0" name=""/>
        <dsp:cNvSpPr/>
      </dsp:nvSpPr>
      <dsp:spPr>
        <a:xfrm>
          <a:off x="2623925" y="1704790"/>
          <a:ext cx="230440" cy="230440"/>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B80A5B-07F4-4901-B2FE-D57D19A99072}">
      <dsp:nvSpPr>
        <dsp:cNvPr id="0" name=""/>
        <dsp:cNvSpPr/>
      </dsp:nvSpPr>
      <dsp:spPr>
        <a:xfrm rot="5400000">
          <a:off x="3263894" y="1434409"/>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DFB4AC-AEE9-4F88-A5E1-8008D1D506FE}">
      <dsp:nvSpPr>
        <dsp:cNvPr id="0" name=""/>
        <dsp:cNvSpPr/>
      </dsp:nvSpPr>
      <dsp:spPr>
        <a:xfrm>
          <a:off x="3128183" y="1838612"/>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pt-BR" sz="2400" b="0" i="0" kern="1200" dirty="0">
              <a:solidFill>
                <a:schemeClr val="tx1"/>
              </a:solidFill>
              <a:effectLst/>
              <a:latin typeface="Consolas" panose="020B0609020204030204" pitchFamily="49" charset="0"/>
            </a:rPr>
            <a:t>MAPE: 4.16</a:t>
          </a:r>
          <a:endParaRPr lang="en-GB" sz="2400" kern="1200" dirty="0"/>
        </a:p>
      </dsp:txBody>
      <dsp:txXfrm>
        <a:off x="3128183" y="1838612"/>
        <a:ext cx="1221335" cy="1070572"/>
      </dsp:txXfrm>
    </dsp:sp>
    <dsp:sp modelId="{C7E7C156-15DC-4F63-8755-D92AB8A1F1AF}">
      <dsp:nvSpPr>
        <dsp:cNvPr id="0" name=""/>
        <dsp:cNvSpPr/>
      </dsp:nvSpPr>
      <dsp:spPr>
        <a:xfrm>
          <a:off x="4119078" y="1334813"/>
          <a:ext cx="230440" cy="230440"/>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8CDB08-BB42-418C-9B44-5EC943ADBA0B}">
      <dsp:nvSpPr>
        <dsp:cNvPr id="0" name=""/>
        <dsp:cNvSpPr/>
      </dsp:nvSpPr>
      <dsp:spPr>
        <a:xfrm rot="5400000">
          <a:off x="4759047" y="1064432"/>
          <a:ext cx="813005" cy="135282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321F40-4A9C-45BC-8212-9D0F95DF9933}">
      <dsp:nvSpPr>
        <dsp:cNvPr id="0" name=""/>
        <dsp:cNvSpPr/>
      </dsp:nvSpPr>
      <dsp:spPr>
        <a:xfrm>
          <a:off x="4623337" y="1468635"/>
          <a:ext cx="1221335" cy="1070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pt-BR" sz="2400" b="0" i="0" kern="1200" dirty="0">
              <a:solidFill>
                <a:schemeClr val="tx1"/>
              </a:solidFill>
              <a:effectLst/>
              <a:latin typeface="Consolas" panose="020B0609020204030204" pitchFamily="49" charset="0"/>
            </a:rPr>
            <a:t>R2:95%</a:t>
          </a:r>
          <a:endParaRPr lang="en-GB" sz="2400" kern="1200" dirty="0"/>
        </a:p>
      </dsp:txBody>
      <dsp:txXfrm>
        <a:off x="4623337" y="1468635"/>
        <a:ext cx="1221335" cy="107057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437179" y="1703"/>
          <a:ext cx="1664693" cy="99881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Import Libraries</a:t>
          </a:r>
          <a:endParaRPr lang="en-GB" sz="1400" kern="1200" dirty="0"/>
        </a:p>
      </dsp:txBody>
      <dsp:txXfrm>
        <a:off x="466433" y="30957"/>
        <a:ext cx="1606185" cy="940308"/>
      </dsp:txXfrm>
    </dsp:sp>
    <dsp:sp modelId="{F9E7BF05-FA2B-40CD-94B9-95C4BF79052A}">
      <dsp:nvSpPr>
        <dsp:cNvPr id="0" name=""/>
        <dsp:cNvSpPr/>
      </dsp:nvSpPr>
      <dsp:spPr>
        <a:xfrm>
          <a:off x="2248366" y="294689"/>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248366" y="377258"/>
        <a:ext cx="247041" cy="247706"/>
      </dsp:txXfrm>
    </dsp:sp>
    <dsp:sp modelId="{5FA1B786-CE8E-4A3F-8160-6256D0CFFCDB}">
      <dsp:nvSpPr>
        <dsp:cNvPr id="0" name=""/>
        <dsp:cNvSpPr/>
      </dsp:nvSpPr>
      <dsp:spPr>
        <a:xfrm>
          <a:off x="2767751" y="1703"/>
          <a:ext cx="1664693" cy="998816"/>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Download data from Yahoo Finance &amp; BLS web service</a:t>
          </a:r>
          <a:endParaRPr lang="en-GB" sz="1400" kern="1200" dirty="0"/>
        </a:p>
      </dsp:txBody>
      <dsp:txXfrm>
        <a:off x="2797005" y="30957"/>
        <a:ext cx="1606185" cy="940308"/>
      </dsp:txXfrm>
    </dsp:sp>
    <dsp:sp modelId="{D805C36D-7C15-443E-B49F-C43F2A84B99C}">
      <dsp:nvSpPr>
        <dsp:cNvPr id="0" name=""/>
        <dsp:cNvSpPr/>
      </dsp:nvSpPr>
      <dsp:spPr>
        <a:xfrm>
          <a:off x="4578937" y="294689"/>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78937" y="377258"/>
        <a:ext cx="247041" cy="247706"/>
      </dsp:txXfrm>
    </dsp:sp>
    <dsp:sp modelId="{312133C8-ADD7-4719-A1C4-A1F175882589}">
      <dsp:nvSpPr>
        <dsp:cNvPr id="0" name=""/>
        <dsp:cNvSpPr/>
      </dsp:nvSpPr>
      <dsp:spPr>
        <a:xfrm>
          <a:off x="5098322" y="1703"/>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data frame of the data</a:t>
          </a:r>
          <a:endParaRPr lang="en-GB" sz="1400" kern="1200" dirty="0"/>
        </a:p>
      </dsp:txBody>
      <dsp:txXfrm>
        <a:off x="5127576" y="30957"/>
        <a:ext cx="1606185" cy="940308"/>
      </dsp:txXfrm>
    </dsp:sp>
    <dsp:sp modelId="{7EC96015-1826-486A-83FD-E38DA73DEE25}">
      <dsp:nvSpPr>
        <dsp:cNvPr id="0" name=""/>
        <dsp:cNvSpPr/>
      </dsp:nvSpPr>
      <dsp:spPr>
        <a:xfrm rot="5400000">
          <a:off x="5754211" y="1117048"/>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5806816" y="1147012"/>
        <a:ext cx="247706" cy="247041"/>
      </dsp:txXfrm>
    </dsp:sp>
    <dsp:sp modelId="{0C1CF837-696C-45E0-88D4-59856FD43A89}">
      <dsp:nvSpPr>
        <dsp:cNvPr id="0" name=""/>
        <dsp:cNvSpPr/>
      </dsp:nvSpPr>
      <dsp:spPr>
        <a:xfrm>
          <a:off x="5098322" y="1666397"/>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Explore data and fill missing values</a:t>
          </a:r>
          <a:endParaRPr lang="en-GB" sz="1400" kern="1200" dirty="0"/>
        </a:p>
      </dsp:txBody>
      <dsp:txXfrm>
        <a:off x="5127576" y="1695651"/>
        <a:ext cx="1606185" cy="940308"/>
      </dsp:txXfrm>
    </dsp:sp>
    <dsp:sp modelId="{782DD6A0-AE1F-4AAE-8775-F61FCE9E5B7B}">
      <dsp:nvSpPr>
        <dsp:cNvPr id="0" name=""/>
        <dsp:cNvSpPr/>
      </dsp:nvSpPr>
      <dsp:spPr>
        <a:xfrm rot="10800000">
          <a:off x="4598914" y="1959383"/>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4704788" y="2041952"/>
        <a:ext cx="247041" cy="247706"/>
      </dsp:txXfrm>
    </dsp:sp>
    <dsp:sp modelId="{C6E6C2AF-56B2-46B1-B39C-BFE7B669C7DC}">
      <dsp:nvSpPr>
        <dsp:cNvPr id="0" name=""/>
        <dsp:cNvSpPr/>
      </dsp:nvSpPr>
      <dsp:spPr>
        <a:xfrm>
          <a:off x="2767751" y="1666397"/>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Descriptive statistics</a:t>
          </a:r>
          <a:endParaRPr lang="en-GB" sz="1400" kern="1200" dirty="0"/>
        </a:p>
      </dsp:txBody>
      <dsp:txXfrm>
        <a:off x="2797005" y="1695651"/>
        <a:ext cx="1606185" cy="940308"/>
      </dsp:txXfrm>
    </dsp:sp>
    <dsp:sp modelId="{5E3A1CE2-0AA3-4AD2-B893-3676C9FF40DC}">
      <dsp:nvSpPr>
        <dsp:cNvPr id="0" name=""/>
        <dsp:cNvSpPr/>
      </dsp:nvSpPr>
      <dsp:spPr>
        <a:xfrm rot="10800000">
          <a:off x="2268342" y="1959383"/>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374216" y="2041952"/>
        <a:ext cx="247041" cy="247706"/>
      </dsp:txXfrm>
    </dsp:sp>
    <dsp:sp modelId="{99C5FAF4-AD59-4E35-9E77-3D1E0DD57A27}">
      <dsp:nvSpPr>
        <dsp:cNvPr id="0" name=""/>
        <dsp:cNvSpPr/>
      </dsp:nvSpPr>
      <dsp:spPr>
        <a:xfrm>
          <a:off x="437179" y="1666397"/>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smoothing </a:t>
          </a:r>
          <a:r>
            <a:rPr lang="en-US" sz="1400" kern="1200" dirty="0" err="1"/>
            <a:t>Savitzky-Golay</a:t>
          </a:r>
          <a:r>
            <a:rPr lang="en-US" sz="1400" kern="1200" dirty="0"/>
            <a:t> Filter</a:t>
          </a:r>
          <a:endParaRPr lang="en-GB" sz="1400" kern="1200" dirty="0"/>
        </a:p>
      </dsp:txBody>
      <dsp:txXfrm>
        <a:off x="466433" y="1695651"/>
        <a:ext cx="1606185" cy="940308"/>
      </dsp:txXfrm>
    </dsp:sp>
    <dsp:sp modelId="{EAAEBD9E-E09F-4495-AA44-96EB618B2B26}">
      <dsp:nvSpPr>
        <dsp:cNvPr id="0" name=""/>
        <dsp:cNvSpPr/>
      </dsp:nvSpPr>
      <dsp:spPr>
        <a:xfrm rot="5400000">
          <a:off x="1093069" y="2781742"/>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145674" y="2811706"/>
        <a:ext cx="247706" cy="247041"/>
      </dsp:txXfrm>
    </dsp:sp>
    <dsp:sp modelId="{1F70D472-E5B6-4A7B-92CD-15E5D44206EA}">
      <dsp:nvSpPr>
        <dsp:cNvPr id="0" name=""/>
        <dsp:cNvSpPr/>
      </dsp:nvSpPr>
      <dsp:spPr>
        <a:xfrm>
          <a:off x="437179" y="3331091"/>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Feature selection</a:t>
          </a:r>
          <a:endParaRPr lang="en-GB" sz="1400" kern="1200" dirty="0"/>
        </a:p>
      </dsp:txBody>
      <dsp:txXfrm>
        <a:off x="466433" y="3360345"/>
        <a:ext cx="1606185" cy="940308"/>
      </dsp:txXfrm>
    </dsp:sp>
    <dsp:sp modelId="{87B31381-D0F1-4B38-B4F2-C43167BAFD10}">
      <dsp:nvSpPr>
        <dsp:cNvPr id="0" name=""/>
        <dsp:cNvSpPr/>
      </dsp:nvSpPr>
      <dsp:spPr>
        <a:xfrm>
          <a:off x="2248366" y="3624077"/>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248366" y="3706646"/>
        <a:ext cx="247041" cy="247706"/>
      </dsp:txXfrm>
    </dsp:sp>
    <dsp:sp modelId="{1B0D8DF8-A3E5-4360-A78C-2BD064592A7C}">
      <dsp:nvSpPr>
        <dsp:cNvPr id="0" name=""/>
        <dsp:cNvSpPr/>
      </dsp:nvSpPr>
      <dsp:spPr>
        <a:xfrm>
          <a:off x="2767751" y="3331091"/>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Splinting the dataset into train, validation and test</a:t>
          </a:r>
          <a:endParaRPr lang="en-GB" sz="1400" kern="1200" dirty="0"/>
        </a:p>
      </dsp:txBody>
      <dsp:txXfrm>
        <a:off x="2797005" y="3360345"/>
        <a:ext cx="1606185" cy="940308"/>
      </dsp:txXfrm>
    </dsp:sp>
    <dsp:sp modelId="{B2B587C6-31BA-4A43-8288-96E34DDBBBE2}">
      <dsp:nvSpPr>
        <dsp:cNvPr id="0" name=""/>
        <dsp:cNvSpPr/>
      </dsp:nvSpPr>
      <dsp:spPr>
        <a:xfrm>
          <a:off x="4578937" y="3624077"/>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578937" y="3706646"/>
        <a:ext cx="247041" cy="247706"/>
      </dsp:txXfrm>
    </dsp:sp>
    <dsp:sp modelId="{762E5831-937F-43BC-8E09-FBD03CAA3F04}">
      <dsp:nvSpPr>
        <dsp:cNvPr id="0" name=""/>
        <dsp:cNvSpPr/>
      </dsp:nvSpPr>
      <dsp:spPr>
        <a:xfrm>
          <a:off x="5098322" y="3331091"/>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pre-processing</a:t>
          </a:r>
          <a:endParaRPr lang="en-GB" sz="1400" kern="1200" dirty="0"/>
        </a:p>
      </dsp:txBody>
      <dsp:txXfrm>
        <a:off x="5127576" y="3360345"/>
        <a:ext cx="1606185" cy="940308"/>
      </dsp:txXfrm>
    </dsp:sp>
    <dsp:sp modelId="{68EC362C-75CC-40C8-8474-5B0D9CE9914B}">
      <dsp:nvSpPr>
        <dsp:cNvPr id="0" name=""/>
        <dsp:cNvSpPr/>
      </dsp:nvSpPr>
      <dsp:spPr>
        <a:xfrm rot="5400000">
          <a:off x="5754211" y="4446436"/>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5806816" y="4476400"/>
        <a:ext cx="247706" cy="247041"/>
      </dsp:txXfrm>
    </dsp:sp>
    <dsp:sp modelId="{BB92CE73-6C9E-4BE4-A7F9-7EC1EDF8130C}">
      <dsp:nvSpPr>
        <dsp:cNvPr id="0" name=""/>
        <dsp:cNvSpPr/>
      </dsp:nvSpPr>
      <dsp:spPr>
        <a:xfrm>
          <a:off x="5098322" y="4995785"/>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Feature Scaling-normalization Min-Max</a:t>
          </a:r>
          <a:endParaRPr lang="en-GB" sz="1400" kern="1200" dirty="0"/>
        </a:p>
      </dsp:txBody>
      <dsp:txXfrm>
        <a:off x="5127576" y="5025039"/>
        <a:ext cx="1606185" cy="940308"/>
      </dsp:txXfrm>
    </dsp:sp>
    <dsp:sp modelId="{E8E3FD9F-3658-4FBC-B664-84CC073D01F3}">
      <dsp:nvSpPr>
        <dsp:cNvPr id="0" name=""/>
        <dsp:cNvSpPr/>
      </dsp:nvSpPr>
      <dsp:spPr>
        <a:xfrm rot="10800000">
          <a:off x="4598914" y="5288771"/>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4704788" y="5371340"/>
        <a:ext cx="247041" cy="247706"/>
      </dsp:txXfrm>
    </dsp:sp>
    <dsp:sp modelId="{986F1DB5-3CC4-469C-A322-DF856434AFF4}">
      <dsp:nvSpPr>
        <dsp:cNvPr id="0" name=""/>
        <dsp:cNvSpPr/>
      </dsp:nvSpPr>
      <dsp:spPr>
        <a:xfrm>
          <a:off x="2767751" y="4995785"/>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Representation neural networks</a:t>
          </a:r>
          <a:endParaRPr lang="en-GB" sz="1400" kern="1200" dirty="0"/>
        </a:p>
      </dsp:txBody>
      <dsp:txXfrm>
        <a:off x="2797005" y="5025039"/>
        <a:ext cx="1606185" cy="940308"/>
      </dsp:txXfrm>
    </dsp:sp>
    <dsp:sp modelId="{9ABCE73E-F9EB-44D5-A520-2C47EF68953E}">
      <dsp:nvSpPr>
        <dsp:cNvPr id="0" name=""/>
        <dsp:cNvSpPr/>
      </dsp:nvSpPr>
      <dsp:spPr>
        <a:xfrm rot="10800000">
          <a:off x="2268342" y="5288771"/>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374216" y="5371340"/>
        <a:ext cx="247041" cy="247706"/>
      </dsp:txXfrm>
    </dsp:sp>
    <dsp:sp modelId="{93F8899F-9984-4A3D-8BA5-548C479ADDC6}">
      <dsp:nvSpPr>
        <dsp:cNvPr id="0" name=""/>
        <dsp:cNvSpPr/>
      </dsp:nvSpPr>
      <dsp:spPr>
        <a:xfrm>
          <a:off x="437179" y="4995785"/>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Baseline Performance</a:t>
          </a:r>
          <a:endParaRPr lang="en-GB" sz="1400" kern="1200" dirty="0"/>
        </a:p>
      </dsp:txBody>
      <dsp:txXfrm>
        <a:off x="466433" y="5025039"/>
        <a:ext cx="1606185" cy="940308"/>
      </dsp:txXfrm>
    </dsp:sp>
    <dsp:sp modelId="{2696A9BA-31FC-4F9A-BDDE-D3B0A471325D}">
      <dsp:nvSpPr>
        <dsp:cNvPr id="0" name=""/>
        <dsp:cNvSpPr/>
      </dsp:nvSpPr>
      <dsp:spPr>
        <a:xfrm rot="5400000">
          <a:off x="1093069" y="6111129"/>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5400000">
        <a:off x="1145674" y="6141093"/>
        <a:ext cx="247706" cy="247041"/>
      </dsp:txXfrm>
    </dsp:sp>
    <dsp:sp modelId="{64613F42-6CEE-479D-B2E2-251E2DF49BD0}">
      <dsp:nvSpPr>
        <dsp:cNvPr id="0" name=""/>
        <dsp:cNvSpPr/>
      </dsp:nvSpPr>
      <dsp:spPr>
        <a:xfrm>
          <a:off x="437179" y="6660478"/>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Deep learning model: LSTM</a:t>
          </a:r>
          <a:endParaRPr lang="en-GB" sz="1400" kern="1200" dirty="0"/>
        </a:p>
      </dsp:txBody>
      <dsp:txXfrm>
        <a:off x="466433" y="6689732"/>
        <a:ext cx="1606185" cy="940308"/>
      </dsp:txXfrm>
    </dsp:sp>
    <dsp:sp modelId="{E076ACFD-BE78-4154-B9D0-437D12D7C49C}">
      <dsp:nvSpPr>
        <dsp:cNvPr id="0" name=""/>
        <dsp:cNvSpPr/>
      </dsp:nvSpPr>
      <dsp:spPr>
        <a:xfrm>
          <a:off x="2248366" y="6953464"/>
          <a:ext cx="352915" cy="4128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248366" y="7036033"/>
        <a:ext cx="247041" cy="247706"/>
      </dsp:txXfrm>
    </dsp:sp>
    <dsp:sp modelId="{CE0742A8-9DB2-4F1B-B678-46041D86632C}">
      <dsp:nvSpPr>
        <dsp:cNvPr id="0" name=""/>
        <dsp:cNvSpPr/>
      </dsp:nvSpPr>
      <dsp:spPr>
        <a:xfrm>
          <a:off x="2767751" y="6660478"/>
          <a:ext cx="1664693" cy="998816"/>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 Validation &amp; Test</a:t>
          </a:r>
          <a:endParaRPr lang="en-GB" sz="1400" kern="1200" dirty="0"/>
        </a:p>
      </dsp:txBody>
      <dsp:txXfrm>
        <a:off x="2797005" y="6689732"/>
        <a:ext cx="1606185" cy="94030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0FC49-32EB-48BC-A735-676BCEB729D5}">
      <dsp:nvSpPr>
        <dsp:cNvPr id="0" name=""/>
        <dsp:cNvSpPr/>
      </dsp:nvSpPr>
      <dsp:spPr>
        <a:xfrm rot="5400000">
          <a:off x="292224" y="1678304"/>
          <a:ext cx="879544" cy="146354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04A3D5-A6C4-42B2-9B31-AB10E5A64B0D}">
      <dsp:nvSpPr>
        <dsp:cNvPr id="0" name=""/>
        <dsp:cNvSpPr/>
      </dsp:nvSpPr>
      <dsp:spPr>
        <a:xfrm>
          <a:off x="145406" y="2115588"/>
          <a:ext cx="1321294" cy="115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b="0" i="0" kern="1200" dirty="0">
              <a:solidFill>
                <a:schemeClr val="tx1"/>
              </a:solidFill>
              <a:effectLst/>
              <a:latin typeface="Consolas" panose="020B0609020204030204" pitchFamily="49" charset="0"/>
            </a:rPr>
            <a:t>MAE : 1399 </a:t>
          </a:r>
          <a:endParaRPr lang="en-GB" sz="1800" kern="1200" dirty="0"/>
        </a:p>
      </dsp:txBody>
      <dsp:txXfrm>
        <a:off x="145406" y="2115588"/>
        <a:ext cx="1321294" cy="1158191"/>
      </dsp:txXfrm>
    </dsp:sp>
    <dsp:sp modelId="{8DF91163-78EF-4022-ACBD-6A6F396C2E64}">
      <dsp:nvSpPr>
        <dsp:cNvPr id="0" name=""/>
        <dsp:cNvSpPr/>
      </dsp:nvSpPr>
      <dsp:spPr>
        <a:xfrm>
          <a:off x="1217400" y="1570557"/>
          <a:ext cx="249300" cy="249300"/>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F0A1C1-E579-4CC2-ABB6-13F3FE0C10A9}">
      <dsp:nvSpPr>
        <dsp:cNvPr id="0" name=""/>
        <dsp:cNvSpPr/>
      </dsp:nvSpPr>
      <dsp:spPr>
        <a:xfrm rot="5400000">
          <a:off x="1909746" y="1278047"/>
          <a:ext cx="879544" cy="146354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5195F0-E307-4A4E-9688-063E7AA1C130}">
      <dsp:nvSpPr>
        <dsp:cNvPr id="0" name=""/>
        <dsp:cNvSpPr/>
      </dsp:nvSpPr>
      <dsp:spPr>
        <a:xfrm>
          <a:off x="1762928" y="1715331"/>
          <a:ext cx="1321294" cy="115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b="0" i="0" kern="1200" dirty="0">
              <a:solidFill>
                <a:schemeClr val="tx1"/>
              </a:solidFill>
              <a:effectLst/>
              <a:latin typeface="Consolas" panose="020B0609020204030204" pitchFamily="49" charset="0"/>
            </a:rPr>
            <a:t>RMSE : 1490</a:t>
          </a:r>
          <a:endParaRPr lang="en-GB" sz="1800" kern="1200" dirty="0"/>
        </a:p>
      </dsp:txBody>
      <dsp:txXfrm>
        <a:off x="1762928" y="1715331"/>
        <a:ext cx="1321294" cy="1158191"/>
      </dsp:txXfrm>
    </dsp:sp>
    <dsp:sp modelId="{1FA89E66-A419-40B5-8A1B-AD30700F5B2E}">
      <dsp:nvSpPr>
        <dsp:cNvPr id="0" name=""/>
        <dsp:cNvSpPr/>
      </dsp:nvSpPr>
      <dsp:spPr>
        <a:xfrm>
          <a:off x="2834922" y="1170299"/>
          <a:ext cx="249300" cy="249300"/>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8CDB08-BB42-418C-9B44-5EC943ADBA0B}">
      <dsp:nvSpPr>
        <dsp:cNvPr id="0" name=""/>
        <dsp:cNvSpPr/>
      </dsp:nvSpPr>
      <dsp:spPr>
        <a:xfrm rot="5400000">
          <a:off x="3527269" y="877789"/>
          <a:ext cx="879544" cy="1463542"/>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321F40-4A9C-45BC-8212-9D0F95DF9933}">
      <dsp:nvSpPr>
        <dsp:cNvPr id="0" name=""/>
        <dsp:cNvSpPr/>
      </dsp:nvSpPr>
      <dsp:spPr>
        <a:xfrm>
          <a:off x="3380451" y="1315073"/>
          <a:ext cx="1321294" cy="1158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pt-BR" sz="1800" b="0" i="0" kern="1200" dirty="0">
              <a:solidFill>
                <a:schemeClr val="tx1"/>
              </a:solidFill>
              <a:effectLst/>
              <a:latin typeface="Consolas" panose="020B0609020204030204" pitchFamily="49" charset="0"/>
            </a:rPr>
            <a:t>r2: -10.321089</a:t>
          </a:r>
          <a:endParaRPr lang="en-GB" sz="1800" kern="1200" dirty="0"/>
        </a:p>
      </dsp:txBody>
      <dsp:txXfrm>
        <a:off x="3380451" y="1315073"/>
        <a:ext cx="1321294" cy="11581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0CC81-52AA-448A-81CB-E1DF429C6E07}">
      <dsp:nvSpPr>
        <dsp:cNvPr id="0" name=""/>
        <dsp:cNvSpPr/>
      </dsp:nvSpPr>
      <dsp:spPr>
        <a:xfrm>
          <a:off x="615553" y="280"/>
          <a:ext cx="1440656" cy="864393"/>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Import Libraries</a:t>
          </a:r>
          <a:endParaRPr lang="en-GB" sz="1200" kern="1200" dirty="0"/>
        </a:p>
      </dsp:txBody>
      <dsp:txXfrm>
        <a:off x="640870" y="25597"/>
        <a:ext cx="1390022" cy="813759"/>
      </dsp:txXfrm>
    </dsp:sp>
    <dsp:sp modelId="{F9E7BF05-FA2B-40CD-94B9-95C4BF79052A}">
      <dsp:nvSpPr>
        <dsp:cNvPr id="0" name=""/>
        <dsp:cNvSpPr/>
      </dsp:nvSpPr>
      <dsp:spPr>
        <a:xfrm>
          <a:off x="2182986"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5292"/>
        <a:ext cx="213793" cy="214370"/>
      </dsp:txXfrm>
    </dsp:sp>
    <dsp:sp modelId="{5FA1B786-CE8E-4A3F-8160-6256D0CFFCDB}">
      <dsp:nvSpPr>
        <dsp:cNvPr id="0" name=""/>
        <dsp:cNvSpPr/>
      </dsp:nvSpPr>
      <dsp:spPr>
        <a:xfrm>
          <a:off x="2632471" y="280"/>
          <a:ext cx="1440656" cy="864393"/>
        </a:xfrm>
        <a:prstGeom prst="roundRect">
          <a:avLst>
            <a:gd name="adj" fmla="val 10000"/>
          </a:avLst>
        </a:prstGeom>
        <a:solidFill>
          <a:schemeClr val="tx2"/>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Download data from Yahoo Finance &amp; BLS web service</a:t>
          </a:r>
          <a:endParaRPr lang="en-GB" sz="1200" kern="1200" dirty="0"/>
        </a:p>
      </dsp:txBody>
      <dsp:txXfrm>
        <a:off x="2657788" y="25597"/>
        <a:ext cx="1390022" cy="813759"/>
      </dsp:txXfrm>
    </dsp:sp>
    <dsp:sp modelId="{D805C36D-7C15-443E-B49F-C43F2A84B99C}">
      <dsp:nvSpPr>
        <dsp:cNvPr id="0" name=""/>
        <dsp:cNvSpPr/>
      </dsp:nvSpPr>
      <dsp:spPr>
        <a:xfrm>
          <a:off x="4199905" y="25383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5292"/>
        <a:ext cx="213793" cy="214370"/>
      </dsp:txXfrm>
    </dsp:sp>
    <dsp:sp modelId="{312133C8-ADD7-4719-A1C4-A1F175882589}">
      <dsp:nvSpPr>
        <dsp:cNvPr id="0" name=""/>
        <dsp:cNvSpPr/>
      </dsp:nvSpPr>
      <dsp:spPr>
        <a:xfrm>
          <a:off x="4649389" y="280"/>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 data frame of the data</a:t>
          </a:r>
          <a:endParaRPr lang="en-GB" sz="1200" kern="1200" dirty="0"/>
        </a:p>
      </dsp:txBody>
      <dsp:txXfrm>
        <a:off x="4674706" y="25597"/>
        <a:ext cx="1390022" cy="813759"/>
      </dsp:txXfrm>
    </dsp:sp>
    <dsp:sp modelId="{7EC96015-1826-486A-83FD-E38DA73DEE25}">
      <dsp:nvSpPr>
        <dsp:cNvPr id="0" name=""/>
        <dsp:cNvSpPr/>
      </dsp:nvSpPr>
      <dsp:spPr>
        <a:xfrm rot="5400000">
          <a:off x="5217008" y="96552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991451"/>
        <a:ext cx="214370" cy="213793"/>
      </dsp:txXfrm>
    </dsp:sp>
    <dsp:sp modelId="{0C1CF837-696C-45E0-88D4-59856FD43A89}">
      <dsp:nvSpPr>
        <dsp:cNvPr id="0" name=""/>
        <dsp:cNvSpPr/>
      </dsp:nvSpPr>
      <dsp:spPr>
        <a:xfrm>
          <a:off x="4649389"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Explore data and fill missing values</a:t>
          </a:r>
          <a:endParaRPr lang="en-GB" sz="1200" kern="1200" dirty="0"/>
        </a:p>
      </dsp:txBody>
      <dsp:txXfrm>
        <a:off x="4674706" y="1466253"/>
        <a:ext cx="1390022" cy="813759"/>
      </dsp:txXfrm>
    </dsp:sp>
    <dsp:sp modelId="{782DD6A0-AE1F-4AAE-8775-F61FCE9E5B7B}">
      <dsp:nvSpPr>
        <dsp:cNvPr id="0" name=""/>
        <dsp:cNvSpPr/>
      </dsp:nvSpPr>
      <dsp:spPr>
        <a:xfrm rot="10800000">
          <a:off x="4217193"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1765948"/>
        <a:ext cx="213793" cy="214370"/>
      </dsp:txXfrm>
    </dsp:sp>
    <dsp:sp modelId="{C6E6C2AF-56B2-46B1-B39C-BFE7B669C7DC}">
      <dsp:nvSpPr>
        <dsp:cNvPr id="0" name=""/>
        <dsp:cNvSpPr/>
      </dsp:nvSpPr>
      <dsp:spPr>
        <a:xfrm>
          <a:off x="2632471"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Descriptive statistics</a:t>
          </a:r>
          <a:endParaRPr lang="en-GB" sz="1200" kern="1200" dirty="0"/>
        </a:p>
      </dsp:txBody>
      <dsp:txXfrm>
        <a:off x="2657788" y="1466253"/>
        <a:ext cx="1390022" cy="813759"/>
      </dsp:txXfrm>
    </dsp:sp>
    <dsp:sp modelId="{5E3A1CE2-0AA3-4AD2-B893-3676C9FF40DC}">
      <dsp:nvSpPr>
        <dsp:cNvPr id="0" name=""/>
        <dsp:cNvSpPr/>
      </dsp:nvSpPr>
      <dsp:spPr>
        <a:xfrm rot="10800000">
          <a:off x="2200274" y="169449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1765948"/>
        <a:ext cx="213793" cy="214370"/>
      </dsp:txXfrm>
    </dsp:sp>
    <dsp:sp modelId="{99C5FAF4-AD59-4E35-9E77-3D1E0DD57A27}">
      <dsp:nvSpPr>
        <dsp:cNvPr id="0" name=""/>
        <dsp:cNvSpPr/>
      </dsp:nvSpPr>
      <dsp:spPr>
        <a:xfrm>
          <a:off x="615553" y="1440936"/>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smoothing </a:t>
          </a:r>
          <a:r>
            <a:rPr lang="en-US" sz="1200" kern="1200" dirty="0" err="1"/>
            <a:t>Savitzky-Golay</a:t>
          </a:r>
          <a:r>
            <a:rPr lang="en-US" sz="1200" kern="1200" dirty="0"/>
            <a:t> Filter</a:t>
          </a:r>
          <a:endParaRPr lang="en-GB" sz="1200" kern="1200" dirty="0"/>
        </a:p>
      </dsp:txBody>
      <dsp:txXfrm>
        <a:off x="640870" y="1466253"/>
        <a:ext cx="1390022" cy="813759"/>
      </dsp:txXfrm>
    </dsp:sp>
    <dsp:sp modelId="{EAAEBD9E-E09F-4495-AA44-96EB618B2B26}">
      <dsp:nvSpPr>
        <dsp:cNvPr id="0" name=""/>
        <dsp:cNvSpPr/>
      </dsp:nvSpPr>
      <dsp:spPr>
        <a:xfrm rot="5400000">
          <a:off x="1183171" y="2406176"/>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2432107"/>
        <a:ext cx="214370" cy="213793"/>
      </dsp:txXfrm>
    </dsp:sp>
    <dsp:sp modelId="{1F70D472-E5B6-4A7B-92CD-15E5D44206EA}">
      <dsp:nvSpPr>
        <dsp:cNvPr id="0" name=""/>
        <dsp:cNvSpPr/>
      </dsp:nvSpPr>
      <dsp:spPr>
        <a:xfrm>
          <a:off x="615553" y="2881592"/>
          <a:ext cx="1440656" cy="864393"/>
        </a:xfrm>
        <a:prstGeom prst="roundRect">
          <a:avLst>
            <a:gd name="adj" fmla="val 10000"/>
          </a:avLst>
        </a:prstGeom>
        <a:solidFill>
          <a:schemeClr val="accent1">
            <a:lumMod val="7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selection</a:t>
          </a:r>
          <a:endParaRPr lang="en-GB" sz="1200" kern="1200" dirty="0"/>
        </a:p>
      </dsp:txBody>
      <dsp:txXfrm>
        <a:off x="640870" y="2906909"/>
        <a:ext cx="1390022" cy="813759"/>
      </dsp:txXfrm>
    </dsp:sp>
    <dsp:sp modelId="{87B31381-D0F1-4B38-B4F2-C43167BAFD10}">
      <dsp:nvSpPr>
        <dsp:cNvPr id="0" name=""/>
        <dsp:cNvSpPr/>
      </dsp:nvSpPr>
      <dsp:spPr>
        <a:xfrm>
          <a:off x="2182986"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3206604"/>
        <a:ext cx="213793" cy="214370"/>
      </dsp:txXfrm>
    </dsp:sp>
    <dsp:sp modelId="{1B0D8DF8-A3E5-4360-A78C-2BD064592A7C}">
      <dsp:nvSpPr>
        <dsp:cNvPr id="0" name=""/>
        <dsp:cNvSpPr/>
      </dsp:nvSpPr>
      <dsp:spPr>
        <a:xfrm>
          <a:off x="2632471"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Splinting the dataset into train, validation and test</a:t>
          </a:r>
          <a:endParaRPr lang="en-GB" sz="1200" kern="1200" dirty="0"/>
        </a:p>
      </dsp:txBody>
      <dsp:txXfrm>
        <a:off x="2657788" y="2906909"/>
        <a:ext cx="1390022" cy="813759"/>
      </dsp:txXfrm>
    </dsp:sp>
    <dsp:sp modelId="{B2B587C6-31BA-4A43-8288-96E34DDBBBE2}">
      <dsp:nvSpPr>
        <dsp:cNvPr id="0" name=""/>
        <dsp:cNvSpPr/>
      </dsp:nvSpPr>
      <dsp:spPr>
        <a:xfrm>
          <a:off x="4199905" y="313514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4199905" y="3206604"/>
        <a:ext cx="213793" cy="214370"/>
      </dsp:txXfrm>
    </dsp:sp>
    <dsp:sp modelId="{762E5831-937F-43BC-8E09-FBD03CAA3F04}">
      <dsp:nvSpPr>
        <dsp:cNvPr id="0" name=""/>
        <dsp:cNvSpPr/>
      </dsp:nvSpPr>
      <dsp:spPr>
        <a:xfrm>
          <a:off x="4649389" y="2881592"/>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endParaRPr lang="en-GB" sz="1200" kern="1200" dirty="0"/>
        </a:p>
      </dsp:txBody>
      <dsp:txXfrm>
        <a:off x="4674706" y="2906909"/>
        <a:ext cx="1390022" cy="813759"/>
      </dsp:txXfrm>
    </dsp:sp>
    <dsp:sp modelId="{68EC362C-75CC-40C8-8474-5B0D9CE9914B}">
      <dsp:nvSpPr>
        <dsp:cNvPr id="0" name=""/>
        <dsp:cNvSpPr/>
      </dsp:nvSpPr>
      <dsp:spPr>
        <a:xfrm rot="5400000">
          <a:off x="5217008" y="3846832"/>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5262533" y="3872763"/>
        <a:ext cx="214370" cy="213793"/>
      </dsp:txXfrm>
    </dsp:sp>
    <dsp:sp modelId="{BB92CE73-6C9E-4BE4-A7F9-7EC1EDF8130C}">
      <dsp:nvSpPr>
        <dsp:cNvPr id="0" name=""/>
        <dsp:cNvSpPr/>
      </dsp:nvSpPr>
      <dsp:spPr>
        <a:xfrm>
          <a:off x="4649389"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Scaling-normalization Min-Max</a:t>
          </a:r>
          <a:endParaRPr lang="en-GB" sz="1200" kern="1200" dirty="0"/>
        </a:p>
      </dsp:txBody>
      <dsp:txXfrm>
        <a:off x="4674706" y="4347565"/>
        <a:ext cx="1390022" cy="813759"/>
      </dsp:txXfrm>
    </dsp:sp>
    <dsp:sp modelId="{E8E3FD9F-3658-4FBC-B664-84CC073D01F3}">
      <dsp:nvSpPr>
        <dsp:cNvPr id="0" name=""/>
        <dsp:cNvSpPr/>
      </dsp:nvSpPr>
      <dsp:spPr>
        <a:xfrm rot="10800000">
          <a:off x="4217193"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4308819" y="4647260"/>
        <a:ext cx="213793" cy="214370"/>
      </dsp:txXfrm>
    </dsp:sp>
    <dsp:sp modelId="{986F1DB5-3CC4-469C-A322-DF856434AFF4}">
      <dsp:nvSpPr>
        <dsp:cNvPr id="0" name=""/>
        <dsp:cNvSpPr/>
      </dsp:nvSpPr>
      <dsp:spPr>
        <a:xfrm>
          <a:off x="2632471"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Representation neural networks</a:t>
          </a:r>
          <a:endParaRPr lang="en-GB" sz="1200" kern="1200" dirty="0"/>
        </a:p>
      </dsp:txBody>
      <dsp:txXfrm>
        <a:off x="2657788" y="4347565"/>
        <a:ext cx="1390022" cy="813759"/>
      </dsp:txXfrm>
    </dsp:sp>
    <dsp:sp modelId="{9ABCE73E-F9EB-44D5-A520-2C47EF68953E}">
      <dsp:nvSpPr>
        <dsp:cNvPr id="0" name=""/>
        <dsp:cNvSpPr/>
      </dsp:nvSpPr>
      <dsp:spPr>
        <a:xfrm rot="10800000">
          <a:off x="2200274" y="4575804"/>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2291900" y="4647260"/>
        <a:ext cx="213793" cy="214370"/>
      </dsp:txXfrm>
    </dsp:sp>
    <dsp:sp modelId="{93F8899F-9984-4A3D-8BA5-548C479ADDC6}">
      <dsp:nvSpPr>
        <dsp:cNvPr id="0" name=""/>
        <dsp:cNvSpPr/>
      </dsp:nvSpPr>
      <dsp:spPr>
        <a:xfrm>
          <a:off x="615553" y="4322248"/>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Baseline Performance</a:t>
          </a:r>
          <a:endParaRPr lang="en-GB" sz="1200" kern="1200" dirty="0"/>
        </a:p>
      </dsp:txBody>
      <dsp:txXfrm>
        <a:off x="640870" y="4347565"/>
        <a:ext cx="1390022" cy="813759"/>
      </dsp:txXfrm>
    </dsp:sp>
    <dsp:sp modelId="{2696A9BA-31FC-4F9A-BDDE-D3B0A471325D}">
      <dsp:nvSpPr>
        <dsp:cNvPr id="0" name=""/>
        <dsp:cNvSpPr/>
      </dsp:nvSpPr>
      <dsp:spPr>
        <a:xfrm rot="5400000">
          <a:off x="1183171" y="5287488"/>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228696" y="5313419"/>
        <a:ext cx="214370" cy="213793"/>
      </dsp:txXfrm>
    </dsp:sp>
    <dsp:sp modelId="{64613F42-6CEE-479D-B2E2-251E2DF49BD0}">
      <dsp:nvSpPr>
        <dsp:cNvPr id="0" name=""/>
        <dsp:cNvSpPr/>
      </dsp:nvSpPr>
      <dsp:spPr>
        <a:xfrm>
          <a:off x="615553"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Deep learning model: LSTM</a:t>
          </a:r>
          <a:endParaRPr lang="en-GB" sz="1200" kern="1200" dirty="0"/>
        </a:p>
      </dsp:txBody>
      <dsp:txXfrm>
        <a:off x="640870" y="5788221"/>
        <a:ext cx="1390022" cy="813759"/>
      </dsp:txXfrm>
    </dsp:sp>
    <dsp:sp modelId="{E076ACFD-BE78-4154-B9D0-437D12D7C49C}">
      <dsp:nvSpPr>
        <dsp:cNvPr id="0" name=""/>
        <dsp:cNvSpPr/>
      </dsp:nvSpPr>
      <dsp:spPr>
        <a:xfrm>
          <a:off x="2182986" y="6016460"/>
          <a:ext cx="305419" cy="3572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182986" y="6087916"/>
        <a:ext cx="213793" cy="214370"/>
      </dsp:txXfrm>
    </dsp:sp>
    <dsp:sp modelId="{CE0742A8-9DB2-4F1B-B678-46041D86632C}">
      <dsp:nvSpPr>
        <dsp:cNvPr id="0" name=""/>
        <dsp:cNvSpPr/>
      </dsp:nvSpPr>
      <dsp:spPr>
        <a:xfrm>
          <a:off x="2632471" y="5762904"/>
          <a:ext cx="1440656" cy="864393"/>
        </a:xfrm>
        <a:prstGeom prst="roundRect">
          <a:avLst>
            <a:gd name="adj" fmla="val 10000"/>
          </a:avLst>
        </a:prstGeom>
        <a:solidFill>
          <a:schemeClr val="bg1">
            <a:lumMod val="85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 Validation &amp; Test</a:t>
          </a:r>
          <a:endParaRPr lang="en-GB" sz="1200" kern="1200" dirty="0"/>
        </a:p>
      </dsp:txBody>
      <dsp:txXfrm>
        <a:off x="2657788" y="5788221"/>
        <a:ext cx="1390022" cy="8137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E2EE00DF-18CE-4835-8A39-1EC424D49E0C}" type="datetimeFigureOut">
              <a:rPr lang="en-GB" smtClean="0"/>
              <a:t>31/03/2023</a:t>
            </a:fld>
            <a:endParaRPr lang="en-GB"/>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D86EA516-E444-47D1-AD27-6EAFAD232E5B}" type="slidenum">
              <a:rPr lang="en-GB" smtClean="0"/>
              <a:t>‹#›</a:t>
            </a:fld>
            <a:endParaRPr lang="en-GB"/>
          </a:p>
        </p:txBody>
      </p:sp>
    </p:spTree>
    <p:extLst>
      <p:ext uri="{BB962C8B-B14F-4D97-AF65-F5344CB8AC3E}">
        <p14:creationId xmlns:p14="http://schemas.microsoft.com/office/powerpoint/2010/main" val="1011691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a:t>
            </a:r>
            <a:r>
              <a:rPr lang="en-US" b="0" i="0" dirty="0" err="1">
                <a:solidFill>
                  <a:srgbClr val="374151"/>
                </a:solidFill>
                <a:effectLst/>
                <a:latin typeface="Söhne"/>
              </a:rPr>
              <a:t>Savitzky-Golay</a:t>
            </a:r>
            <a:r>
              <a:rPr lang="en-US" b="0" i="0" dirty="0">
                <a:solidFill>
                  <a:srgbClr val="374151"/>
                </a:solidFill>
                <a:effectLst/>
                <a:latin typeface="Söhne"/>
              </a:rPr>
              <a:t> filter is a digital signal processing technique used for smoothing and differentiating data. It is particularly effective for noisy data that has an underlying smooth structure. The filter works by applying a local polynomial regression (usually linear or quadratic) on a sliding window of data points to estimate the smoothed value for each point.</a:t>
            </a:r>
          </a:p>
          <a:p>
            <a:pPr algn="l"/>
            <a:r>
              <a:rPr lang="en-US" b="0" i="0" dirty="0">
                <a:solidFill>
                  <a:srgbClr val="374151"/>
                </a:solidFill>
                <a:effectLst/>
                <a:latin typeface="Söhne"/>
              </a:rPr>
              <a:t>The main idea behind the </a:t>
            </a:r>
            <a:r>
              <a:rPr lang="en-US" b="0" i="0" dirty="0" err="1">
                <a:solidFill>
                  <a:srgbClr val="374151"/>
                </a:solidFill>
                <a:effectLst/>
                <a:latin typeface="Söhne"/>
              </a:rPr>
              <a:t>Savitzky-Golay</a:t>
            </a:r>
            <a:r>
              <a:rPr lang="en-US" b="0" i="0" dirty="0">
                <a:solidFill>
                  <a:srgbClr val="374151"/>
                </a:solidFill>
                <a:effectLst/>
                <a:latin typeface="Söhne"/>
              </a:rPr>
              <a:t> filter is to find the best-fitting low-degree polynomial that approximates the data within a given window. The coefficients of this polynomial are then used to calculate the smoothed value for the central point in the window. This process is repeated for each point in the dataset, resulting in a smoothed version of the original data.</a:t>
            </a:r>
          </a:p>
          <a:p>
            <a:pPr algn="l"/>
            <a:r>
              <a:rPr lang="en-US" b="0" i="0" dirty="0">
                <a:solidFill>
                  <a:srgbClr val="374151"/>
                </a:solidFill>
                <a:effectLst/>
                <a:latin typeface="Söhne"/>
              </a:rPr>
              <a:t>The </a:t>
            </a:r>
            <a:r>
              <a:rPr lang="en-US" b="0" i="0" dirty="0" err="1">
                <a:solidFill>
                  <a:srgbClr val="374151"/>
                </a:solidFill>
                <a:effectLst/>
                <a:latin typeface="Söhne"/>
              </a:rPr>
              <a:t>Savitzky-Golay</a:t>
            </a:r>
            <a:r>
              <a:rPr lang="en-US" b="0" i="0" dirty="0">
                <a:solidFill>
                  <a:srgbClr val="374151"/>
                </a:solidFill>
                <a:effectLst/>
                <a:latin typeface="Söhne"/>
              </a:rPr>
              <a:t> filter has several advantages over other smoothing techniques, such as moving average or Gaussian filters:</a:t>
            </a:r>
          </a:p>
          <a:p>
            <a:pPr algn="l">
              <a:buFont typeface="+mj-lt"/>
              <a:buAutoNum type="arabicPeriod"/>
            </a:pPr>
            <a:r>
              <a:rPr lang="en-US" b="0" i="0" dirty="0">
                <a:solidFill>
                  <a:srgbClr val="374151"/>
                </a:solidFill>
                <a:effectLst/>
                <a:latin typeface="Söhne"/>
              </a:rPr>
              <a:t>It preserves the shape and height of peaks and other features in the data, which can be important in many applications, such as spectroscopy and chromatography.</a:t>
            </a:r>
          </a:p>
          <a:p>
            <a:pPr algn="l">
              <a:buFont typeface="+mj-lt"/>
              <a:buAutoNum type="arabicPeriod"/>
            </a:pPr>
            <a:r>
              <a:rPr lang="en-US" b="0" i="0" dirty="0">
                <a:solidFill>
                  <a:srgbClr val="374151"/>
                </a:solidFill>
                <a:effectLst/>
                <a:latin typeface="Söhne"/>
              </a:rPr>
              <a:t>The filter can be easily adapted for different window sizes, polynomial degrees, and types of data (e.g., unevenly spaced data points).</a:t>
            </a:r>
          </a:p>
          <a:p>
            <a:pPr algn="l">
              <a:buFont typeface="+mj-lt"/>
              <a:buAutoNum type="arabicPeriod"/>
            </a:pPr>
            <a:r>
              <a:rPr lang="en-US" b="0" i="0" dirty="0">
                <a:solidFill>
                  <a:srgbClr val="374151"/>
                </a:solidFill>
                <a:effectLst/>
                <a:latin typeface="Söhne"/>
              </a:rPr>
              <a:t>It can be used not only for smoothing but also for differentiation and integration of data, which can be useful for analyzing data with specific trends or patterns.</a:t>
            </a:r>
          </a:p>
          <a:p>
            <a:pPr algn="l"/>
            <a:r>
              <a:rPr lang="en-US" b="0" i="0" dirty="0">
                <a:solidFill>
                  <a:srgbClr val="374151"/>
                </a:solidFill>
                <a:effectLst/>
                <a:latin typeface="Söhne"/>
              </a:rPr>
              <a:t>However, the </a:t>
            </a:r>
            <a:r>
              <a:rPr lang="en-US" b="0" i="0" dirty="0" err="1">
                <a:solidFill>
                  <a:srgbClr val="374151"/>
                </a:solidFill>
                <a:effectLst/>
                <a:latin typeface="Söhne"/>
              </a:rPr>
              <a:t>Savitzky-Golay</a:t>
            </a:r>
            <a:r>
              <a:rPr lang="en-US" b="0" i="0" dirty="0">
                <a:solidFill>
                  <a:srgbClr val="374151"/>
                </a:solidFill>
                <a:effectLst/>
                <a:latin typeface="Söhne"/>
              </a:rPr>
              <a:t> filter also has some limitations, such as being sensitive to the choice of window size and polynomial degree, and not being well-suited for data with rapidly varying features or discontinuities.</a:t>
            </a:r>
          </a:p>
        </p:txBody>
      </p:sp>
      <p:sp>
        <p:nvSpPr>
          <p:cNvPr id="4" name="Slide Number Placeholder 3"/>
          <p:cNvSpPr>
            <a:spLocks noGrp="1"/>
          </p:cNvSpPr>
          <p:nvPr>
            <p:ph type="sldNum" sz="quarter" idx="5"/>
          </p:nvPr>
        </p:nvSpPr>
        <p:spPr/>
        <p:txBody>
          <a:bodyPr/>
          <a:lstStyle/>
          <a:p>
            <a:fld id="{D86EA516-E444-47D1-AD27-6EAFAD232E5B}" type="slidenum">
              <a:rPr lang="en-GB" smtClean="0"/>
              <a:t>19</a:t>
            </a:fld>
            <a:endParaRPr lang="en-GB"/>
          </a:p>
        </p:txBody>
      </p:sp>
    </p:spTree>
    <p:extLst>
      <p:ext uri="{BB962C8B-B14F-4D97-AF65-F5344CB8AC3E}">
        <p14:creationId xmlns:p14="http://schemas.microsoft.com/office/powerpoint/2010/main" val="15265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Model performance evaluation: Validation data provides an unbiased way to assess the performance of a model during training. By comparing the model's predictions on the validation dataset to the actual outcomes, you can estimate how well the model is generalizing to new, unseen data.</a:t>
            </a:r>
          </a:p>
          <a:p>
            <a:pPr algn="l">
              <a:buFont typeface="+mj-lt"/>
              <a:buAutoNum type="arabicPeriod"/>
            </a:pPr>
            <a:r>
              <a:rPr lang="en-US" b="0" i="0" dirty="0">
                <a:solidFill>
                  <a:srgbClr val="374151"/>
                </a:solidFill>
                <a:effectLst/>
                <a:latin typeface="Söhne"/>
              </a:rPr>
              <a:t>Avoid overfitting: Overfitting occurs when a model learns the training data too well, capturing the noise and specific details instead of the underlying patterns. As a result, it performs poorly on new, unseen data. By monitoring the model's performance on the validation data, you can detect overfitting and take corrective action, such as early stopping or adjusting the model's complexity.</a:t>
            </a:r>
          </a:p>
          <a:p>
            <a:pPr algn="l">
              <a:buFont typeface="+mj-lt"/>
              <a:buAutoNum type="arabicPeriod"/>
            </a:pPr>
            <a:r>
              <a:rPr lang="en-US" b="0" i="0" dirty="0">
                <a:solidFill>
                  <a:srgbClr val="374151"/>
                </a:solidFill>
                <a:effectLst/>
                <a:latin typeface="Söhne"/>
              </a:rPr>
              <a:t>Hyperparameter tuning: Machine learning models often have hyperparameters that need to be adjusted to optimize performance. Validation data helps you fine-tune these hyperparameters by providing a way to compare the performance of different configurations without using the test data, which should be reserved for the final model evaluation.</a:t>
            </a:r>
          </a:p>
          <a:p>
            <a:pPr algn="l">
              <a:buFont typeface="+mj-lt"/>
              <a:buAutoNum type="arabicPeriod"/>
            </a:pPr>
            <a:r>
              <a:rPr lang="en-US" b="0" i="0" dirty="0">
                <a:solidFill>
                  <a:srgbClr val="374151"/>
                </a:solidFill>
                <a:effectLst/>
                <a:latin typeface="Söhne"/>
              </a:rPr>
              <a:t>Model selection: When experimenting with different model architectures or algorithms, validation data helps you compare their performance and choose the one that performs best on the given task.</a:t>
            </a:r>
          </a:p>
          <a:p>
            <a:endParaRPr lang="en-GB" dirty="0"/>
          </a:p>
          <a:p>
            <a:pPr algn="l"/>
            <a:r>
              <a:rPr lang="en-US" b="0" i="0" dirty="0">
                <a:solidFill>
                  <a:srgbClr val="374151"/>
                </a:solidFill>
                <a:effectLst/>
                <a:latin typeface="Söhne"/>
              </a:rPr>
              <a:t>If the training, validation, and test data come from different distributions or have different characteristics, it can negatively impact the performance and generalization of your machine learning model. Here's why:</a:t>
            </a:r>
          </a:p>
          <a:p>
            <a:pPr algn="l">
              <a:buFont typeface="+mj-lt"/>
              <a:buAutoNum type="arabicPeriod"/>
            </a:pPr>
            <a:r>
              <a:rPr lang="en-US" b="0" i="0" dirty="0">
                <a:solidFill>
                  <a:srgbClr val="374151"/>
                </a:solidFill>
                <a:effectLst/>
                <a:latin typeface="Söhne"/>
              </a:rPr>
              <a:t>Model performance evaluation: If the validation and test data have different characteristics than the training data, it becomes difficult to assess the true performance of the model. The model may perform well on the training data but poorly on the validation and test data, leading to inaccurate conclusions about the model's generalization ability.</a:t>
            </a:r>
          </a:p>
          <a:p>
            <a:pPr algn="l">
              <a:buFont typeface="+mj-lt"/>
              <a:buAutoNum type="arabicPeriod"/>
            </a:pPr>
            <a:r>
              <a:rPr lang="en-US" b="0" i="0" dirty="0">
                <a:solidFill>
                  <a:srgbClr val="374151"/>
                </a:solidFill>
                <a:effectLst/>
                <a:latin typeface="Söhne"/>
              </a:rPr>
              <a:t>Overfitting risk: A model trained on a specific data distribution may overfit the training data and fail to generalize well to the validation and test data with different characteristics. This can lead to poor performance on new, unseen data.</a:t>
            </a:r>
          </a:p>
          <a:p>
            <a:pPr algn="l">
              <a:buFont typeface="+mj-lt"/>
              <a:buAutoNum type="arabicPeriod"/>
            </a:pPr>
            <a:r>
              <a:rPr lang="en-US" b="0" i="0" dirty="0">
                <a:solidFill>
                  <a:srgbClr val="374151"/>
                </a:solidFill>
                <a:effectLst/>
                <a:latin typeface="Söhne"/>
              </a:rPr>
              <a:t>Hyperparameter tuning: If the validation data has different characteristics than the training data, it might mislead the hyperparameter tuning process. The optimal hyperparameters for the validation data might not be optimal for the training data or the overall problem you are trying to solve.</a:t>
            </a:r>
          </a:p>
          <a:p>
            <a:pPr algn="l">
              <a:buFont typeface="+mj-lt"/>
              <a:buAutoNum type="arabicPeriod"/>
            </a:pPr>
            <a:r>
              <a:rPr lang="en-US" b="0" i="0" dirty="0">
                <a:solidFill>
                  <a:srgbClr val="374151"/>
                </a:solidFill>
                <a:effectLst/>
                <a:latin typeface="Söhne"/>
              </a:rPr>
              <a:t>Model selection: Differences in data distributions can lead to biased model selection, as the chosen model might work well only for the specific characteristics of the validation data and not for the broader problem.</a:t>
            </a:r>
          </a:p>
          <a:p>
            <a:pPr algn="l"/>
            <a:r>
              <a:rPr lang="en-US" b="0" i="0" dirty="0">
                <a:solidFill>
                  <a:srgbClr val="374151"/>
                </a:solidFill>
                <a:effectLst/>
                <a:latin typeface="Söhne"/>
              </a:rPr>
              <a:t>To avoid these issues, it is crucial to ensure that the training, validation, and test data come from the same distribution and have similar characteristics. You can achieve this by:</a:t>
            </a:r>
          </a:p>
          <a:p>
            <a:pPr algn="l">
              <a:buFont typeface="+mj-lt"/>
              <a:buAutoNum type="arabicPeriod"/>
            </a:pPr>
            <a:r>
              <a:rPr lang="en-US" b="0" i="0" dirty="0">
                <a:solidFill>
                  <a:srgbClr val="374151"/>
                </a:solidFill>
                <a:effectLst/>
                <a:latin typeface="Söhne"/>
              </a:rPr>
              <a:t>Randomly splitting the data: Divide your dataset into training, validation, and test sets in a random manner, ensuring that each subset has a representative sample of the overall data distribution.</a:t>
            </a:r>
          </a:p>
          <a:p>
            <a:pPr algn="l">
              <a:buFont typeface="+mj-lt"/>
              <a:buAutoNum type="arabicPeriod"/>
            </a:pPr>
            <a:r>
              <a:rPr lang="en-US" b="0" i="0" dirty="0">
                <a:solidFill>
                  <a:srgbClr val="374151"/>
                </a:solidFill>
                <a:effectLst/>
                <a:latin typeface="Söhne"/>
              </a:rPr>
              <a:t>Stratified sampling: If your dataset has imbalanced classes or specific subgroups, use stratified sampling to maintain the same proportion of classes or subgroups in each subset.</a:t>
            </a:r>
          </a:p>
          <a:p>
            <a:pPr algn="l">
              <a:buFont typeface="+mj-lt"/>
              <a:buAutoNum type="arabicPeriod"/>
            </a:pPr>
            <a:r>
              <a:rPr lang="en-US" b="0" i="0" dirty="0">
                <a:solidFill>
                  <a:srgbClr val="374151"/>
                </a:solidFill>
                <a:effectLst/>
                <a:latin typeface="Söhne"/>
              </a:rPr>
              <a:t>Time-series data considerations: For time-series data, it's essential to maintain the chronological order while splitting the data. Avoid using future data for training or validation.</a:t>
            </a:r>
          </a:p>
          <a:p>
            <a:pPr algn="l">
              <a:buFont typeface="+mj-lt"/>
              <a:buAutoNum type="arabicPeriod"/>
            </a:pPr>
            <a:r>
              <a:rPr lang="en-US" b="0" i="0" dirty="0">
                <a:solidFill>
                  <a:srgbClr val="374151"/>
                </a:solidFill>
                <a:effectLst/>
                <a:latin typeface="Söhne"/>
              </a:rPr>
              <a:t>Regularly re-evaluate: Periodically re-evaluate your model with new data to ensure its performance remains consistent over time. Update the training, validation, and test data as needed to reflect any changes in the underlying data distribution.</a:t>
            </a:r>
          </a:p>
          <a:p>
            <a:pPr algn="l"/>
            <a:r>
              <a:rPr lang="en-US" b="0" i="0" dirty="0">
                <a:solidFill>
                  <a:srgbClr val="374151"/>
                </a:solidFill>
                <a:effectLst/>
                <a:latin typeface="Söhne"/>
              </a:rPr>
              <a:t>By ensuring your training, validation, and test data are consistent and representative of the problem you are trying to solve, you improve the chances of your model generalizing well to new, unseen data.</a:t>
            </a:r>
          </a:p>
          <a:p>
            <a:endParaRPr lang="en-GB" dirty="0"/>
          </a:p>
        </p:txBody>
      </p:sp>
      <p:sp>
        <p:nvSpPr>
          <p:cNvPr id="4" name="Slide Number Placeholder 3"/>
          <p:cNvSpPr>
            <a:spLocks noGrp="1"/>
          </p:cNvSpPr>
          <p:nvPr>
            <p:ph type="sldNum" sz="quarter" idx="5"/>
          </p:nvPr>
        </p:nvSpPr>
        <p:spPr/>
        <p:txBody>
          <a:bodyPr/>
          <a:lstStyle/>
          <a:p>
            <a:fld id="{D86EA516-E444-47D1-AD27-6EAFAD232E5B}" type="slidenum">
              <a:rPr lang="en-GB" smtClean="0"/>
              <a:t>21</a:t>
            </a:fld>
            <a:endParaRPr lang="en-GB"/>
          </a:p>
        </p:txBody>
      </p:sp>
    </p:spTree>
    <p:extLst>
      <p:ext uri="{BB962C8B-B14F-4D97-AF65-F5344CB8AC3E}">
        <p14:creationId xmlns:p14="http://schemas.microsoft.com/office/powerpoint/2010/main" val="139999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lower MAE indicates a better model performance. In your case, the MAE is 88.503893, which means that, on average, the model's predictions are approximately 88.5 units away from the true values.</a:t>
            </a:r>
          </a:p>
          <a:p>
            <a:r>
              <a:rPr lang="en-US" b="0" i="0" dirty="0">
                <a:solidFill>
                  <a:srgbClr val="374151"/>
                </a:solidFill>
                <a:effectLst/>
                <a:latin typeface="Söhne"/>
              </a:rPr>
              <a:t>Your model has an RMSE of 115.361871, which implies that, on average, the model's predictions are approximately 115.4 units away from the true values.</a:t>
            </a:r>
          </a:p>
          <a:p>
            <a:r>
              <a:rPr lang="en-US" b="0" i="0" dirty="0">
                <a:solidFill>
                  <a:srgbClr val="374151"/>
                </a:solidFill>
                <a:effectLst/>
                <a:latin typeface="Söhne"/>
              </a:rPr>
              <a:t>Your model has a MAPE of 4.026521, which means that, on average, the model's predictions are about 4.03% off from the true values.</a:t>
            </a:r>
          </a:p>
          <a:p>
            <a:r>
              <a:rPr lang="en-US" b="0" i="0" dirty="0">
                <a:solidFill>
                  <a:srgbClr val="374151"/>
                </a:solidFill>
                <a:effectLst/>
                <a:latin typeface="Söhne"/>
              </a:rPr>
              <a:t>R2 of 0.963248, which suggests that it explains approximately 96.32% of the variance in the data, indicating a strong performance.</a:t>
            </a:r>
            <a:endParaRPr lang="en-GB" dirty="0"/>
          </a:p>
        </p:txBody>
      </p:sp>
      <p:sp>
        <p:nvSpPr>
          <p:cNvPr id="4" name="Slide Number Placeholder 3"/>
          <p:cNvSpPr>
            <a:spLocks noGrp="1"/>
          </p:cNvSpPr>
          <p:nvPr>
            <p:ph type="sldNum" sz="quarter" idx="5"/>
          </p:nvPr>
        </p:nvSpPr>
        <p:spPr/>
        <p:txBody>
          <a:bodyPr/>
          <a:lstStyle/>
          <a:p>
            <a:fld id="{D86EA516-E444-47D1-AD27-6EAFAD232E5B}" type="slidenum">
              <a:rPr lang="en-GB" smtClean="0"/>
              <a:t>31</a:t>
            </a:fld>
            <a:endParaRPr lang="en-GB"/>
          </a:p>
        </p:txBody>
      </p:sp>
    </p:spTree>
    <p:extLst>
      <p:ext uri="{BB962C8B-B14F-4D97-AF65-F5344CB8AC3E}">
        <p14:creationId xmlns:p14="http://schemas.microsoft.com/office/powerpoint/2010/main" val="571687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lower MAE indicates a better model performance. In your case, the MAE is 88.503893, which means that, on average, the model's predictions are approximately 88.5 units away from the true values.</a:t>
            </a:r>
          </a:p>
          <a:p>
            <a:r>
              <a:rPr lang="en-US" b="0" i="0" dirty="0">
                <a:solidFill>
                  <a:srgbClr val="374151"/>
                </a:solidFill>
                <a:effectLst/>
                <a:latin typeface="Söhne"/>
              </a:rPr>
              <a:t>Your model has an RMSE of 115.361871, which implies that, on average, the model's predictions are approximately 115.4 units away from the true values.</a:t>
            </a:r>
          </a:p>
          <a:p>
            <a:r>
              <a:rPr lang="en-US" b="0" i="0" dirty="0">
                <a:solidFill>
                  <a:srgbClr val="374151"/>
                </a:solidFill>
                <a:effectLst/>
                <a:latin typeface="Söhne"/>
              </a:rPr>
              <a:t>Your model has a MAPE of 4.026521, which means that, on average, the model's predictions are about 4.03% off from the true values.</a:t>
            </a:r>
          </a:p>
          <a:p>
            <a:r>
              <a:rPr lang="en-US" b="0" i="0" dirty="0">
                <a:solidFill>
                  <a:srgbClr val="374151"/>
                </a:solidFill>
                <a:effectLst/>
                <a:latin typeface="Söhne"/>
              </a:rPr>
              <a:t>R2 of 0.963248, which suggests that it explains approximately 96.32% of the variance in the data, indicating a strong performance.</a:t>
            </a:r>
            <a:endParaRPr lang="en-GB" dirty="0"/>
          </a:p>
        </p:txBody>
      </p:sp>
      <p:sp>
        <p:nvSpPr>
          <p:cNvPr id="4" name="Slide Number Placeholder 3"/>
          <p:cNvSpPr>
            <a:spLocks noGrp="1"/>
          </p:cNvSpPr>
          <p:nvPr>
            <p:ph type="sldNum" sz="quarter" idx="5"/>
          </p:nvPr>
        </p:nvSpPr>
        <p:spPr/>
        <p:txBody>
          <a:bodyPr/>
          <a:lstStyle/>
          <a:p>
            <a:fld id="{D86EA516-E444-47D1-AD27-6EAFAD232E5B}" type="slidenum">
              <a:rPr lang="en-GB" smtClean="0"/>
              <a:t>33</a:t>
            </a:fld>
            <a:endParaRPr lang="en-GB"/>
          </a:p>
        </p:txBody>
      </p:sp>
    </p:spTree>
    <p:extLst>
      <p:ext uri="{BB962C8B-B14F-4D97-AF65-F5344CB8AC3E}">
        <p14:creationId xmlns:p14="http://schemas.microsoft.com/office/powerpoint/2010/main" val="36819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lower MAE indicates a better model performance. In your case, the MAE is 88.503893, which means that, on average, the model's predictions are approximately 93 units away from the true values.</a:t>
            </a:r>
          </a:p>
          <a:p>
            <a:r>
              <a:rPr lang="en-US" b="0" i="0" dirty="0">
                <a:solidFill>
                  <a:srgbClr val="374151"/>
                </a:solidFill>
                <a:effectLst/>
                <a:latin typeface="Söhne"/>
              </a:rPr>
              <a:t>on average, the model's predictions are approximately 123 units away from the true values.</a:t>
            </a:r>
          </a:p>
          <a:p>
            <a:r>
              <a:rPr lang="en-US" b="0" i="0" dirty="0">
                <a:solidFill>
                  <a:srgbClr val="374151"/>
                </a:solidFill>
                <a:effectLst/>
                <a:latin typeface="Söhne"/>
              </a:rPr>
              <a:t>on average, the model's predictions are about 4.16% off from the true values.</a:t>
            </a:r>
          </a:p>
          <a:p>
            <a:r>
              <a:rPr lang="en-US" b="0" i="0" dirty="0">
                <a:solidFill>
                  <a:srgbClr val="374151"/>
                </a:solidFill>
                <a:effectLst/>
                <a:latin typeface="Söhne"/>
              </a:rPr>
              <a:t>R2 of 0.963248, which suggests that it explains approximately 95% of the variance in the data, indicating a strong performance.</a:t>
            </a:r>
            <a:endParaRPr lang="en-GB" dirty="0"/>
          </a:p>
        </p:txBody>
      </p:sp>
      <p:sp>
        <p:nvSpPr>
          <p:cNvPr id="4" name="Slide Number Placeholder 3"/>
          <p:cNvSpPr>
            <a:spLocks noGrp="1"/>
          </p:cNvSpPr>
          <p:nvPr>
            <p:ph type="sldNum" sz="quarter" idx="5"/>
          </p:nvPr>
        </p:nvSpPr>
        <p:spPr/>
        <p:txBody>
          <a:bodyPr/>
          <a:lstStyle/>
          <a:p>
            <a:fld id="{D86EA516-E444-47D1-AD27-6EAFAD232E5B}" type="slidenum">
              <a:rPr lang="en-GB" smtClean="0"/>
              <a:t>35</a:t>
            </a:fld>
            <a:endParaRPr lang="en-GB"/>
          </a:p>
        </p:txBody>
      </p:sp>
    </p:spTree>
    <p:extLst>
      <p:ext uri="{BB962C8B-B14F-4D97-AF65-F5344CB8AC3E}">
        <p14:creationId xmlns:p14="http://schemas.microsoft.com/office/powerpoint/2010/main" val="396617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R2 scores you provided indicate that your model is not performing well on either the training or the test dataset. The R2 score (coefficient of determination) is a statistical measure that represents the proportion of the variance in the dependent variable that can be predicted from the independent variables. An R2 score of 1 indicates a perfect fit, while an R2 score of 0 suggests that the model does not explain any of the variance in the target variable. Negative R2 scores imply that the model is performing worse than a simple average of the target variable.</a:t>
            </a:r>
          </a:p>
          <a:p>
            <a:pPr algn="l"/>
            <a:r>
              <a:rPr lang="en-US" b="0" i="0" dirty="0">
                <a:solidFill>
                  <a:srgbClr val="374151"/>
                </a:solidFill>
                <a:effectLst/>
                <a:latin typeface="Söhne"/>
              </a:rPr>
              <a:t>Given the poor performance of your model, you may want to consider some of the following steps to improve it:</a:t>
            </a:r>
          </a:p>
          <a:p>
            <a:pPr algn="l">
              <a:buFont typeface="+mj-lt"/>
              <a:buAutoNum type="arabicPeriod"/>
            </a:pPr>
            <a:r>
              <a:rPr lang="en-US" b="0" i="0" dirty="0">
                <a:solidFill>
                  <a:srgbClr val="374151"/>
                </a:solidFill>
                <a:effectLst/>
                <a:latin typeface="Söhne"/>
              </a:rPr>
              <a:t>Revisit the data preprocessing steps to ensure that your data is properly cleaned, normalized, or standardized.</a:t>
            </a:r>
          </a:p>
          <a:p>
            <a:pPr algn="l">
              <a:buFont typeface="+mj-lt"/>
              <a:buAutoNum type="arabicPeriod"/>
            </a:pPr>
            <a:r>
              <a:rPr lang="en-US" b="0" i="0" dirty="0">
                <a:solidFill>
                  <a:srgbClr val="374151"/>
                </a:solidFill>
                <a:effectLst/>
                <a:latin typeface="Söhne"/>
              </a:rPr>
              <a:t>Examine the model architecture and try different configurations (e.g., additional layers, different activation functions, or varying the number of neurons).</a:t>
            </a:r>
          </a:p>
          <a:p>
            <a:pPr algn="l">
              <a:buFont typeface="+mj-lt"/>
              <a:buAutoNum type="arabicPeriod"/>
            </a:pPr>
            <a:r>
              <a:rPr lang="en-US" b="0" i="0" dirty="0">
                <a:solidFill>
                  <a:srgbClr val="374151"/>
                </a:solidFill>
                <a:effectLst/>
                <a:latin typeface="Söhne"/>
              </a:rPr>
              <a:t>Experiment with other types of models (e.g., different neural network architectures, or even non-neural models like regression trees or support vector machines).</a:t>
            </a:r>
          </a:p>
          <a:p>
            <a:pPr algn="l">
              <a:buFont typeface="+mj-lt"/>
              <a:buAutoNum type="arabicPeriod"/>
            </a:pPr>
            <a:r>
              <a:rPr lang="en-US" b="0" i="0" dirty="0">
                <a:solidFill>
                  <a:srgbClr val="374151"/>
                </a:solidFill>
                <a:effectLst/>
                <a:latin typeface="Söhne"/>
              </a:rPr>
              <a:t>Perform feature engineering to create new features or eliminate irrelevant ones, which may help the model better capture the underlying patterns in the data.</a:t>
            </a:r>
          </a:p>
          <a:p>
            <a:pPr algn="l">
              <a:buFont typeface="+mj-lt"/>
              <a:buAutoNum type="arabicPeriod"/>
            </a:pPr>
            <a:r>
              <a:rPr lang="en-US" b="0" i="0" dirty="0">
                <a:solidFill>
                  <a:srgbClr val="374151"/>
                </a:solidFill>
                <a:effectLst/>
                <a:latin typeface="Söhne"/>
              </a:rPr>
              <a:t>Check for data leakage, which can occur when information from the target variable is unintentionally included in the input features, leading to overfitting and poor generalization.</a:t>
            </a:r>
          </a:p>
          <a:p>
            <a:pPr algn="l">
              <a:buFont typeface="+mj-lt"/>
              <a:buAutoNum type="arabicPeriod"/>
            </a:pPr>
            <a:r>
              <a:rPr lang="en-US" b="0" i="0" dirty="0">
                <a:solidFill>
                  <a:srgbClr val="374151"/>
                </a:solidFill>
                <a:effectLst/>
                <a:latin typeface="Söhne"/>
              </a:rPr>
              <a:t>Adjust hyperparameters such as the learning rate, batch size, or the number of training epochs.</a:t>
            </a:r>
          </a:p>
          <a:p>
            <a:endParaRPr lang="en-GB" dirty="0"/>
          </a:p>
        </p:txBody>
      </p:sp>
      <p:sp>
        <p:nvSpPr>
          <p:cNvPr id="4" name="Slide Number Placeholder 3"/>
          <p:cNvSpPr>
            <a:spLocks noGrp="1"/>
          </p:cNvSpPr>
          <p:nvPr>
            <p:ph type="sldNum" sz="quarter" idx="5"/>
          </p:nvPr>
        </p:nvSpPr>
        <p:spPr/>
        <p:txBody>
          <a:bodyPr/>
          <a:lstStyle/>
          <a:p>
            <a:fld id="{D86EA516-E444-47D1-AD27-6EAFAD232E5B}" type="slidenum">
              <a:rPr lang="en-GB" smtClean="0"/>
              <a:t>37</a:t>
            </a:fld>
            <a:endParaRPr lang="en-GB"/>
          </a:p>
        </p:txBody>
      </p:sp>
    </p:spTree>
    <p:extLst>
      <p:ext uri="{BB962C8B-B14F-4D97-AF65-F5344CB8AC3E}">
        <p14:creationId xmlns:p14="http://schemas.microsoft.com/office/powerpoint/2010/main" val="4048429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lower MAE indicates a better model performance. In your case, the MAE is 88.503893, which means that, on average, the model's predictions are approximately 88.5 units away from the true values.</a:t>
            </a:r>
          </a:p>
          <a:p>
            <a:r>
              <a:rPr lang="en-US" b="0" i="0" dirty="0">
                <a:solidFill>
                  <a:srgbClr val="374151"/>
                </a:solidFill>
                <a:effectLst/>
                <a:latin typeface="Söhne"/>
              </a:rPr>
              <a:t>Your model has an RMSE of 115.361871, which implies that, on average, the model's predictions are approximately 115.4 units away from the true values.</a:t>
            </a:r>
          </a:p>
          <a:p>
            <a:r>
              <a:rPr lang="en-US" b="0" i="0" dirty="0">
                <a:solidFill>
                  <a:srgbClr val="374151"/>
                </a:solidFill>
                <a:effectLst/>
                <a:latin typeface="Söhne"/>
              </a:rPr>
              <a:t>Your model has a MAPE of 4.026521, which means that, on average, the model's predictions are about 4.03% off from the true values.</a:t>
            </a:r>
          </a:p>
          <a:p>
            <a:r>
              <a:rPr lang="en-US" b="0" i="0" dirty="0">
                <a:solidFill>
                  <a:srgbClr val="374151"/>
                </a:solidFill>
                <a:effectLst/>
                <a:latin typeface="Söhne"/>
              </a:rPr>
              <a:t>R2 of 0.963248, which suggests that it explains approximately 96.32% of the variance in the data, indicating a strong performance.</a:t>
            </a:r>
            <a:endParaRPr lang="en-GB" dirty="0"/>
          </a:p>
        </p:txBody>
      </p:sp>
      <p:sp>
        <p:nvSpPr>
          <p:cNvPr id="4" name="Slide Number Placeholder 3"/>
          <p:cNvSpPr>
            <a:spLocks noGrp="1"/>
          </p:cNvSpPr>
          <p:nvPr>
            <p:ph type="sldNum" sz="quarter" idx="5"/>
          </p:nvPr>
        </p:nvSpPr>
        <p:spPr/>
        <p:txBody>
          <a:bodyPr/>
          <a:lstStyle/>
          <a:p>
            <a:fld id="{D86EA516-E444-47D1-AD27-6EAFAD232E5B}" type="slidenum">
              <a:rPr lang="en-GB" smtClean="0"/>
              <a:t>38</a:t>
            </a:fld>
            <a:endParaRPr lang="en-GB"/>
          </a:p>
        </p:txBody>
      </p:sp>
    </p:spTree>
    <p:extLst>
      <p:ext uri="{BB962C8B-B14F-4D97-AF65-F5344CB8AC3E}">
        <p14:creationId xmlns:p14="http://schemas.microsoft.com/office/powerpoint/2010/main" val="408370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6EA516-E444-47D1-AD27-6EAFAD232E5B}" type="slidenum">
              <a:rPr lang="en-GB" smtClean="0"/>
              <a:t>40</a:t>
            </a:fld>
            <a:endParaRPr lang="en-GB"/>
          </a:p>
        </p:txBody>
      </p:sp>
    </p:spTree>
    <p:extLst>
      <p:ext uri="{BB962C8B-B14F-4D97-AF65-F5344CB8AC3E}">
        <p14:creationId xmlns:p14="http://schemas.microsoft.com/office/powerpoint/2010/main" val="1027503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5500" b="1" i="0">
                <a:solidFill>
                  <a:srgbClr val="F7F7F7"/>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200" b="0" i="0">
                <a:solidFill>
                  <a:srgbClr val="2566FF"/>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7F7F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500" b="1" i="0">
                <a:solidFill>
                  <a:srgbClr val="F7F7F7"/>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3200" b="0" i="0">
                <a:solidFill>
                  <a:srgbClr val="2566FF"/>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1" i="0">
                <a:solidFill>
                  <a:srgbClr val="F7F7F7"/>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500" b="1" i="0">
                <a:solidFill>
                  <a:srgbClr val="F7F7F7"/>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1016000" y="2643698"/>
            <a:ext cx="3983354" cy="2159000"/>
          </a:xfrm>
          <a:prstGeom prst="rect">
            <a:avLst/>
          </a:prstGeom>
        </p:spPr>
        <p:txBody>
          <a:bodyPr wrap="square" lIns="0" tIns="0" rIns="0" bIns="0">
            <a:spAutoFit/>
          </a:bodyPr>
          <a:lstStyle>
            <a:lvl1pPr>
              <a:defRPr sz="5500" b="1" i="0">
                <a:solidFill>
                  <a:srgbClr val="F7F7F7"/>
                </a:solidFill>
                <a:latin typeface="Tahoma"/>
                <a:cs typeface="Tahoma"/>
              </a:defRPr>
            </a:lvl1pPr>
          </a:lstStyle>
          <a:p>
            <a:endParaRPr/>
          </a:p>
        </p:txBody>
      </p:sp>
      <p:sp>
        <p:nvSpPr>
          <p:cNvPr id="3" name="Holder 3"/>
          <p:cNvSpPr>
            <a:spLocks noGrp="1"/>
          </p:cNvSpPr>
          <p:nvPr>
            <p:ph type="body" idx="1"/>
          </p:nvPr>
        </p:nvSpPr>
        <p:spPr>
          <a:xfrm>
            <a:off x="1016000" y="4550739"/>
            <a:ext cx="7737475" cy="2934334"/>
          </a:xfrm>
          <a:prstGeom prst="rect">
            <a:avLst/>
          </a:prstGeom>
        </p:spPr>
        <p:txBody>
          <a:bodyPr wrap="square" lIns="0" tIns="0" rIns="0" bIns="0">
            <a:spAutoFit/>
          </a:bodyPr>
          <a:lstStyle>
            <a:lvl1pPr>
              <a:defRPr sz="3200" b="0" i="0">
                <a:solidFill>
                  <a:srgbClr val="2566FF"/>
                </a:solidFill>
                <a:latin typeface="Lucida Sans Unicode"/>
                <a:cs typeface="Lucida Sans Unicode"/>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pereirajose3/bitcoin_price_prediction_ensemble_bilstm-gru_savitzky_golay_filter" TargetMode="Externa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2.png"/><Relationship Id="rId7" Type="http://schemas.openxmlformats.org/officeDocument/2006/relationships/diagramData" Target="../diagrams/data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diagramDrawing" Target="../diagrams/drawing1.xml"/><Relationship Id="rId5" Type="http://schemas.openxmlformats.org/officeDocument/2006/relationships/hyperlink" Target="https://github.com/pereirajose3/bitcoin_price_prediction_ensemble_bilstm-gru_savitzky_golay_filter" TargetMode="External"/><Relationship Id="rId10" Type="http://schemas.openxmlformats.org/officeDocument/2006/relationships/diagramColors" Target="../diagrams/colors1.xml"/><Relationship Id="rId4" Type="http://schemas.openxmlformats.org/officeDocument/2006/relationships/slide" Target="slide2.xml"/><Relationship Id="rId9"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2.png"/><Relationship Id="rId7" Type="http://schemas.openxmlformats.org/officeDocument/2006/relationships/diagramLayout" Target="../diagrams/layout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image" Target="../media/image25.png"/><Relationship Id="rId5" Type="http://schemas.openxmlformats.org/officeDocument/2006/relationships/image" Target="../media/image8.png"/><Relationship Id="rId10" Type="http://schemas.microsoft.com/office/2007/relationships/diagramDrawing" Target="../diagrams/drawing2.xml"/><Relationship Id="rId4" Type="http://schemas.openxmlformats.org/officeDocument/2006/relationships/slide" Target="slide2.xml"/><Relationship Id="rId9" Type="http://schemas.openxmlformats.org/officeDocument/2006/relationships/diagramColors" Target="../diagrams/colors2.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diagramLayout" Target="../diagrams/layout3.xml"/><Relationship Id="rId12"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3.xml"/><Relationship Id="rId11" Type="http://schemas.openxmlformats.org/officeDocument/2006/relationships/image" Target="../media/image26.png"/><Relationship Id="rId5" Type="http://schemas.openxmlformats.org/officeDocument/2006/relationships/image" Target="../media/image8.png"/><Relationship Id="rId10" Type="http://schemas.microsoft.com/office/2007/relationships/diagramDrawing" Target="../diagrams/drawing3.xml"/><Relationship Id="rId4" Type="http://schemas.openxmlformats.org/officeDocument/2006/relationships/slide" Target="slide2.xml"/><Relationship Id="rId9" Type="http://schemas.openxmlformats.org/officeDocument/2006/relationships/diagramColors" Target="../diagrams/colors3.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2.png"/><Relationship Id="rId7" Type="http://schemas.openxmlformats.org/officeDocument/2006/relationships/diagramLayout" Target="../diagrams/layout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29.png"/><Relationship Id="rId5" Type="http://schemas.openxmlformats.org/officeDocument/2006/relationships/image" Target="../media/image8.png"/><Relationship Id="rId10" Type="http://schemas.microsoft.com/office/2007/relationships/diagramDrawing" Target="../diagrams/drawing4.xml"/><Relationship Id="rId4" Type="http://schemas.openxmlformats.org/officeDocument/2006/relationships/slide" Target="slide2.xml"/><Relationship Id="rId9" Type="http://schemas.openxmlformats.org/officeDocument/2006/relationships/diagramColors" Target="../diagrams/colors4.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5.xml"/><Relationship Id="rId13"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diagramLayout" Target="../diagrams/layout5.xml"/><Relationship Id="rId12"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5.xml"/><Relationship Id="rId11" Type="http://schemas.openxmlformats.org/officeDocument/2006/relationships/image" Target="../media/image30.png"/><Relationship Id="rId5" Type="http://schemas.openxmlformats.org/officeDocument/2006/relationships/image" Target="../media/image8.png"/><Relationship Id="rId10" Type="http://schemas.microsoft.com/office/2007/relationships/diagramDrawing" Target="../diagrams/drawing5.xml"/><Relationship Id="rId4" Type="http://schemas.openxmlformats.org/officeDocument/2006/relationships/slide" Target="slide2.xml"/><Relationship Id="rId9" Type="http://schemas.openxmlformats.org/officeDocument/2006/relationships/diagramColors" Target="../diagrams/colors5.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12.png"/><Relationship Id="rId7" Type="http://schemas.openxmlformats.org/officeDocument/2006/relationships/diagramLayout" Target="../diagrams/layout6.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6.xml"/><Relationship Id="rId11" Type="http://schemas.openxmlformats.org/officeDocument/2006/relationships/image" Target="../media/image33.png"/><Relationship Id="rId5" Type="http://schemas.openxmlformats.org/officeDocument/2006/relationships/image" Target="../media/image8.png"/><Relationship Id="rId10" Type="http://schemas.microsoft.com/office/2007/relationships/diagramDrawing" Target="../diagrams/drawing6.xml"/><Relationship Id="rId4" Type="http://schemas.openxmlformats.org/officeDocument/2006/relationships/slide" Target="slide2.xml"/><Relationship Id="rId9" Type="http://schemas.openxmlformats.org/officeDocument/2006/relationships/diagramColors" Target="../diagrams/colors6.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2.png"/><Relationship Id="rId7" Type="http://schemas.openxmlformats.org/officeDocument/2006/relationships/diagramLayout" Target="../diagrams/layout7.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7.xml"/><Relationship Id="rId11" Type="http://schemas.openxmlformats.org/officeDocument/2006/relationships/image" Target="../media/image34.png"/><Relationship Id="rId5" Type="http://schemas.openxmlformats.org/officeDocument/2006/relationships/image" Target="../media/image8.png"/><Relationship Id="rId10" Type="http://schemas.microsoft.com/office/2007/relationships/diagramDrawing" Target="../diagrams/drawing7.xml"/><Relationship Id="rId4" Type="http://schemas.openxmlformats.org/officeDocument/2006/relationships/slide" Target="slide2.xml"/><Relationship Id="rId9" Type="http://schemas.openxmlformats.org/officeDocument/2006/relationships/diagramColors" Target="../diagrams/colors7.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36.png"/><Relationship Id="rId3" Type="http://schemas.openxmlformats.org/officeDocument/2006/relationships/image" Target="../media/image11.png"/><Relationship Id="rId7" Type="http://schemas.openxmlformats.org/officeDocument/2006/relationships/diagramData" Target="../diagrams/data8.xml"/><Relationship Id="rId12"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diagramDrawing" Target="../diagrams/drawing8.xml"/><Relationship Id="rId5" Type="http://schemas.openxmlformats.org/officeDocument/2006/relationships/slide" Target="slide2.xml"/><Relationship Id="rId10" Type="http://schemas.openxmlformats.org/officeDocument/2006/relationships/diagramColors" Target="../diagrams/colors8.xml"/><Relationship Id="rId4" Type="http://schemas.openxmlformats.org/officeDocument/2006/relationships/image" Target="../media/image12.png"/><Relationship Id="rId9"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4.png"/><Relationship Id="rId7" Type="http://schemas.openxmlformats.org/officeDocument/2006/relationships/slide" Target="slide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slide" Target="slide6.xml"/><Relationship Id="rId4" Type="http://schemas.openxmlformats.org/officeDocument/2006/relationships/image" Target="../media/image5.png"/><Relationship Id="rId9" Type="http://schemas.openxmlformats.org/officeDocument/2006/relationships/slide" Target="slide5.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12.png"/><Relationship Id="rId7" Type="http://schemas.openxmlformats.org/officeDocument/2006/relationships/diagramLayout" Target="../diagrams/layout9.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9.xml"/><Relationship Id="rId11" Type="http://schemas.openxmlformats.org/officeDocument/2006/relationships/image" Target="../media/image37.png"/><Relationship Id="rId5" Type="http://schemas.openxmlformats.org/officeDocument/2006/relationships/image" Target="../media/image8.png"/><Relationship Id="rId10" Type="http://schemas.microsoft.com/office/2007/relationships/diagramDrawing" Target="../diagrams/drawing9.xml"/><Relationship Id="rId4" Type="http://schemas.openxmlformats.org/officeDocument/2006/relationships/slide" Target="slide2.xml"/><Relationship Id="rId9" Type="http://schemas.openxmlformats.org/officeDocument/2006/relationships/diagramColors" Target="../diagrams/colors9.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image" Target="../media/image11.png"/><Relationship Id="rId7" Type="http://schemas.openxmlformats.org/officeDocument/2006/relationships/diagramData" Target="../diagrams/data10.xml"/><Relationship Id="rId12"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diagramDrawing" Target="../diagrams/drawing10.xml"/><Relationship Id="rId5" Type="http://schemas.openxmlformats.org/officeDocument/2006/relationships/slide" Target="slide2.xml"/><Relationship Id="rId10" Type="http://schemas.openxmlformats.org/officeDocument/2006/relationships/diagramColors" Target="../diagrams/colors10.xml"/><Relationship Id="rId4" Type="http://schemas.openxmlformats.org/officeDocument/2006/relationships/image" Target="../media/image12.png"/><Relationship Id="rId9"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12.png"/><Relationship Id="rId7" Type="http://schemas.openxmlformats.org/officeDocument/2006/relationships/diagramLayout" Target="../diagrams/layout1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11.xml"/><Relationship Id="rId11" Type="http://schemas.openxmlformats.org/officeDocument/2006/relationships/image" Target="../media/image39.png"/><Relationship Id="rId5" Type="http://schemas.openxmlformats.org/officeDocument/2006/relationships/image" Target="../media/image8.png"/><Relationship Id="rId10" Type="http://schemas.microsoft.com/office/2007/relationships/diagramDrawing" Target="../diagrams/drawing11.xml"/><Relationship Id="rId4" Type="http://schemas.openxmlformats.org/officeDocument/2006/relationships/slide" Target="slide2.xml"/><Relationship Id="rId9" Type="http://schemas.openxmlformats.org/officeDocument/2006/relationships/diagramColors" Target="../diagrams/colors11.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2.png"/><Relationship Id="rId7" Type="http://schemas.openxmlformats.org/officeDocument/2006/relationships/diagramLayout" Target="../diagrams/layout1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12.xml"/><Relationship Id="rId11" Type="http://schemas.openxmlformats.org/officeDocument/2006/relationships/image" Target="../media/image38.png"/><Relationship Id="rId5" Type="http://schemas.openxmlformats.org/officeDocument/2006/relationships/image" Target="../media/image8.png"/><Relationship Id="rId10" Type="http://schemas.microsoft.com/office/2007/relationships/diagramDrawing" Target="../diagrams/drawing12.xml"/><Relationship Id="rId4" Type="http://schemas.openxmlformats.org/officeDocument/2006/relationships/slide" Target="slide2.xml"/><Relationship Id="rId9" Type="http://schemas.openxmlformats.org/officeDocument/2006/relationships/diagramColors" Target="../diagrams/colors12.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12.png"/><Relationship Id="rId7" Type="http://schemas.openxmlformats.org/officeDocument/2006/relationships/diagramLayout" Target="../diagrams/layout13.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13.xml"/><Relationship Id="rId11" Type="http://schemas.openxmlformats.org/officeDocument/2006/relationships/image" Target="../media/image40.png"/><Relationship Id="rId5" Type="http://schemas.openxmlformats.org/officeDocument/2006/relationships/image" Target="../media/image8.png"/><Relationship Id="rId10" Type="http://schemas.microsoft.com/office/2007/relationships/diagramDrawing" Target="../diagrams/drawing13.xml"/><Relationship Id="rId4" Type="http://schemas.openxmlformats.org/officeDocument/2006/relationships/slide" Target="slide2.xml"/><Relationship Id="rId9" Type="http://schemas.openxmlformats.org/officeDocument/2006/relationships/diagramColors" Target="../diagrams/colors13.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12.png"/><Relationship Id="rId7" Type="http://schemas.openxmlformats.org/officeDocument/2006/relationships/diagramLayout" Target="../diagrams/layout1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14.xml"/><Relationship Id="rId11" Type="http://schemas.openxmlformats.org/officeDocument/2006/relationships/image" Target="../media/image41.png"/><Relationship Id="rId5" Type="http://schemas.openxmlformats.org/officeDocument/2006/relationships/image" Target="../media/image8.png"/><Relationship Id="rId10" Type="http://schemas.microsoft.com/office/2007/relationships/diagramDrawing" Target="../diagrams/drawing14.xml"/><Relationship Id="rId4" Type="http://schemas.openxmlformats.org/officeDocument/2006/relationships/slide" Target="slide2.xml"/><Relationship Id="rId9" Type="http://schemas.openxmlformats.org/officeDocument/2006/relationships/diagramColors" Target="../diagrams/colors14.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12.png"/><Relationship Id="rId7" Type="http://schemas.openxmlformats.org/officeDocument/2006/relationships/diagramLayout" Target="../diagrams/layout15.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15.xml"/><Relationship Id="rId11" Type="http://schemas.openxmlformats.org/officeDocument/2006/relationships/image" Target="../media/image42.png"/><Relationship Id="rId5" Type="http://schemas.openxmlformats.org/officeDocument/2006/relationships/image" Target="../media/image8.png"/><Relationship Id="rId10" Type="http://schemas.microsoft.com/office/2007/relationships/diagramDrawing" Target="../diagrams/drawing15.xml"/><Relationship Id="rId4" Type="http://schemas.openxmlformats.org/officeDocument/2006/relationships/slide" Target="slide2.xml"/><Relationship Id="rId9" Type="http://schemas.openxmlformats.org/officeDocument/2006/relationships/diagramColors" Target="../diagrams/colors15.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12.png"/><Relationship Id="rId7" Type="http://schemas.openxmlformats.org/officeDocument/2006/relationships/diagramLayout" Target="../diagrams/layout16.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16.xml"/><Relationship Id="rId11" Type="http://schemas.openxmlformats.org/officeDocument/2006/relationships/image" Target="../media/image43.png"/><Relationship Id="rId5" Type="http://schemas.openxmlformats.org/officeDocument/2006/relationships/image" Target="../media/image8.png"/><Relationship Id="rId10" Type="http://schemas.microsoft.com/office/2007/relationships/diagramDrawing" Target="../diagrams/drawing16.xml"/><Relationship Id="rId4" Type="http://schemas.openxmlformats.org/officeDocument/2006/relationships/slide" Target="slide2.xml"/><Relationship Id="rId9" Type="http://schemas.openxmlformats.org/officeDocument/2006/relationships/diagramColors" Target="../diagrams/colors16.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image" Target="../media/image12.png"/><Relationship Id="rId7" Type="http://schemas.openxmlformats.org/officeDocument/2006/relationships/diagramLayout" Target="../diagrams/layout17.xml"/><Relationship Id="rId12" Type="http://schemas.openxmlformats.org/officeDocument/2006/relationships/image" Target="../media/image4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17.xml"/><Relationship Id="rId11" Type="http://schemas.openxmlformats.org/officeDocument/2006/relationships/image" Target="../media/image44.png"/><Relationship Id="rId5" Type="http://schemas.openxmlformats.org/officeDocument/2006/relationships/image" Target="../media/image8.png"/><Relationship Id="rId10" Type="http://schemas.microsoft.com/office/2007/relationships/diagramDrawing" Target="../diagrams/drawing17.xml"/><Relationship Id="rId4" Type="http://schemas.openxmlformats.org/officeDocument/2006/relationships/slide" Target="slide2.xml"/><Relationship Id="rId9" Type="http://schemas.openxmlformats.org/officeDocument/2006/relationships/diagramColors" Target="../diagrams/colors17.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image" Target="../media/image12.png"/><Relationship Id="rId7" Type="http://schemas.openxmlformats.org/officeDocument/2006/relationships/diagramLayout" Target="../diagrams/layout18.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18.xml"/><Relationship Id="rId11" Type="http://schemas.openxmlformats.org/officeDocument/2006/relationships/image" Target="../media/image46.png"/><Relationship Id="rId5" Type="http://schemas.openxmlformats.org/officeDocument/2006/relationships/image" Target="../media/image8.png"/><Relationship Id="rId10" Type="http://schemas.microsoft.com/office/2007/relationships/diagramDrawing" Target="../diagrams/drawing18.xml"/><Relationship Id="rId4" Type="http://schemas.openxmlformats.org/officeDocument/2006/relationships/slide" Target="slide2.xml"/><Relationship Id="rId9" Type="http://schemas.openxmlformats.org/officeDocument/2006/relationships/diagramColors" Target="../diagrams/colors1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19.xml"/><Relationship Id="rId3" Type="http://schemas.openxmlformats.org/officeDocument/2006/relationships/image" Target="../media/image12.png"/><Relationship Id="rId7" Type="http://schemas.openxmlformats.org/officeDocument/2006/relationships/diagramLayout" Target="../diagrams/layout19.xml"/><Relationship Id="rId12" Type="http://schemas.openxmlformats.org/officeDocument/2006/relationships/image" Target="../media/image4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Data" Target="../diagrams/data19.xml"/><Relationship Id="rId11" Type="http://schemas.openxmlformats.org/officeDocument/2006/relationships/image" Target="../media/image47.png"/><Relationship Id="rId5" Type="http://schemas.openxmlformats.org/officeDocument/2006/relationships/image" Target="../media/image8.png"/><Relationship Id="rId10" Type="http://schemas.microsoft.com/office/2007/relationships/diagramDrawing" Target="../diagrams/drawing19.xml"/><Relationship Id="rId4" Type="http://schemas.openxmlformats.org/officeDocument/2006/relationships/slide" Target="slide2.xml"/><Relationship Id="rId9" Type="http://schemas.openxmlformats.org/officeDocument/2006/relationships/diagramColors" Target="../diagrams/colors19.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image" Target="../media/image50.png"/><Relationship Id="rId18" Type="http://schemas.microsoft.com/office/2007/relationships/diagramDrawing" Target="../diagrams/drawing21.xml"/><Relationship Id="rId3" Type="http://schemas.openxmlformats.org/officeDocument/2006/relationships/image" Target="../media/image11.png"/><Relationship Id="rId7" Type="http://schemas.openxmlformats.org/officeDocument/2006/relationships/diagramData" Target="../diagrams/data20.xml"/><Relationship Id="rId12" Type="http://schemas.openxmlformats.org/officeDocument/2006/relationships/image" Target="../media/image49.png"/><Relationship Id="rId17" Type="http://schemas.openxmlformats.org/officeDocument/2006/relationships/diagramColors" Target="../diagrams/colors21.xml"/><Relationship Id="rId2" Type="http://schemas.openxmlformats.org/officeDocument/2006/relationships/notesSlide" Target="../notesSlides/notesSlide3.xml"/><Relationship Id="rId16" Type="http://schemas.openxmlformats.org/officeDocument/2006/relationships/diagramQuickStyle" Target="../diagrams/quickStyle21.xml"/><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diagramDrawing" Target="../diagrams/drawing20.xml"/><Relationship Id="rId5" Type="http://schemas.openxmlformats.org/officeDocument/2006/relationships/slide" Target="slide2.xml"/><Relationship Id="rId15" Type="http://schemas.openxmlformats.org/officeDocument/2006/relationships/diagramLayout" Target="../diagrams/layout21.xml"/><Relationship Id="rId10" Type="http://schemas.openxmlformats.org/officeDocument/2006/relationships/diagramColors" Target="../diagrams/colors20.xml"/><Relationship Id="rId4" Type="http://schemas.openxmlformats.org/officeDocument/2006/relationships/image" Target="../media/image12.png"/><Relationship Id="rId9" Type="http://schemas.openxmlformats.org/officeDocument/2006/relationships/diagramQuickStyle" Target="../diagrams/quickStyle20.xml"/><Relationship Id="rId14" Type="http://schemas.openxmlformats.org/officeDocument/2006/relationships/diagramData" Target="../diagrams/data21.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pereirajose3/bitcoin_price_prediction_ensemble_bilstm-gru_savitzky_golay_filter" TargetMode="External"/><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2.xml"/><Relationship Id="rId13" Type="http://schemas.openxmlformats.org/officeDocument/2006/relationships/diagramData" Target="../diagrams/data23.xml"/><Relationship Id="rId3" Type="http://schemas.openxmlformats.org/officeDocument/2006/relationships/image" Target="../media/image51.png"/><Relationship Id="rId7" Type="http://schemas.openxmlformats.org/officeDocument/2006/relationships/image" Target="../media/image8.png"/><Relationship Id="rId12" Type="http://schemas.microsoft.com/office/2007/relationships/diagramDrawing" Target="../diagrams/drawing22.xml"/><Relationship Id="rId17" Type="http://schemas.microsoft.com/office/2007/relationships/diagramDrawing" Target="../diagrams/drawing23.xml"/><Relationship Id="rId2" Type="http://schemas.openxmlformats.org/officeDocument/2006/relationships/notesSlide" Target="../notesSlides/notesSlide4.xml"/><Relationship Id="rId16" Type="http://schemas.openxmlformats.org/officeDocument/2006/relationships/diagramColors" Target="../diagrams/colors23.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diagramColors" Target="../diagrams/colors22.xml"/><Relationship Id="rId5" Type="http://schemas.openxmlformats.org/officeDocument/2006/relationships/image" Target="../media/image12.png"/><Relationship Id="rId15" Type="http://schemas.openxmlformats.org/officeDocument/2006/relationships/diagramQuickStyle" Target="../diagrams/quickStyle23.xml"/><Relationship Id="rId10" Type="http://schemas.openxmlformats.org/officeDocument/2006/relationships/diagramQuickStyle" Target="../diagrams/quickStyle22.xml"/><Relationship Id="rId4" Type="http://schemas.openxmlformats.org/officeDocument/2006/relationships/image" Target="../media/image11.png"/><Relationship Id="rId9" Type="http://schemas.openxmlformats.org/officeDocument/2006/relationships/diagramLayout" Target="../diagrams/layout22.xml"/><Relationship Id="rId14" Type="http://schemas.openxmlformats.org/officeDocument/2006/relationships/diagramLayout" Target="../diagrams/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pereirajose3/bitcoin_price_prediction_ensemble_bilstm-gru_savitzky_golay_filter" TargetMode="External"/><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24.xml"/><Relationship Id="rId13" Type="http://schemas.openxmlformats.org/officeDocument/2006/relationships/diagramData" Target="../diagrams/data25.xml"/><Relationship Id="rId3" Type="http://schemas.openxmlformats.org/officeDocument/2006/relationships/image" Target="../media/image51.png"/><Relationship Id="rId7" Type="http://schemas.openxmlformats.org/officeDocument/2006/relationships/image" Target="../media/image8.png"/><Relationship Id="rId12" Type="http://schemas.microsoft.com/office/2007/relationships/diagramDrawing" Target="../diagrams/drawing24.xml"/><Relationship Id="rId17" Type="http://schemas.microsoft.com/office/2007/relationships/diagramDrawing" Target="../diagrams/drawing25.xml"/><Relationship Id="rId2" Type="http://schemas.openxmlformats.org/officeDocument/2006/relationships/notesSlide" Target="../notesSlides/notesSlide5.xml"/><Relationship Id="rId16" Type="http://schemas.openxmlformats.org/officeDocument/2006/relationships/diagramColors" Target="../diagrams/colors25.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diagramColors" Target="../diagrams/colors24.xml"/><Relationship Id="rId5" Type="http://schemas.openxmlformats.org/officeDocument/2006/relationships/image" Target="../media/image12.png"/><Relationship Id="rId15" Type="http://schemas.openxmlformats.org/officeDocument/2006/relationships/diagramQuickStyle" Target="../diagrams/quickStyle25.xml"/><Relationship Id="rId10" Type="http://schemas.openxmlformats.org/officeDocument/2006/relationships/diagramQuickStyle" Target="../diagrams/quickStyle24.xml"/><Relationship Id="rId4" Type="http://schemas.openxmlformats.org/officeDocument/2006/relationships/image" Target="../media/image11.png"/><Relationship Id="rId9" Type="http://schemas.openxmlformats.org/officeDocument/2006/relationships/diagramLayout" Target="../diagrams/layout24.xml"/><Relationship Id="rId14" Type="http://schemas.openxmlformats.org/officeDocument/2006/relationships/diagramLayout" Target="../diagrams/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pereirajose3/bitcoin_price_prediction_ensemble_bilstm-gru_savitzky_golay_filter" TargetMode="External"/><Relationship Id="rId4" Type="http://schemas.openxmlformats.org/officeDocument/2006/relationships/slide" Target="slide2.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26.xml"/><Relationship Id="rId13" Type="http://schemas.openxmlformats.org/officeDocument/2006/relationships/diagramLayout" Target="../diagrams/layout27.xml"/><Relationship Id="rId18" Type="http://schemas.openxmlformats.org/officeDocument/2006/relationships/image" Target="../media/image53.png"/><Relationship Id="rId3" Type="http://schemas.openxmlformats.org/officeDocument/2006/relationships/image" Target="../media/image11.png"/><Relationship Id="rId7" Type="http://schemas.openxmlformats.org/officeDocument/2006/relationships/diagramData" Target="../diagrams/data26.xml"/><Relationship Id="rId12" Type="http://schemas.openxmlformats.org/officeDocument/2006/relationships/diagramData" Target="../diagrams/data27.xml"/><Relationship Id="rId17" Type="http://schemas.openxmlformats.org/officeDocument/2006/relationships/image" Target="../media/image52.png"/><Relationship Id="rId2" Type="http://schemas.openxmlformats.org/officeDocument/2006/relationships/notesSlide" Target="../notesSlides/notesSlide6.xml"/><Relationship Id="rId16" Type="http://schemas.microsoft.com/office/2007/relationships/diagramDrawing" Target="../diagrams/drawing27.xml"/><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diagramDrawing" Target="../diagrams/drawing26.xml"/><Relationship Id="rId5" Type="http://schemas.openxmlformats.org/officeDocument/2006/relationships/slide" Target="slide2.xml"/><Relationship Id="rId15" Type="http://schemas.openxmlformats.org/officeDocument/2006/relationships/diagramColors" Target="../diagrams/colors27.xml"/><Relationship Id="rId10" Type="http://schemas.openxmlformats.org/officeDocument/2006/relationships/diagramColors" Target="../diagrams/colors26.xml"/><Relationship Id="rId19" Type="http://schemas.openxmlformats.org/officeDocument/2006/relationships/image" Target="../media/image54.png"/><Relationship Id="rId4" Type="http://schemas.openxmlformats.org/officeDocument/2006/relationships/image" Target="../media/image12.png"/><Relationship Id="rId9" Type="http://schemas.openxmlformats.org/officeDocument/2006/relationships/diagramQuickStyle" Target="../diagrams/quickStyle26.xml"/><Relationship Id="rId14" Type="http://schemas.openxmlformats.org/officeDocument/2006/relationships/diagramQuickStyle" Target="../diagrams/quickStyle27.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png"/><Relationship Id="rId7" Type="http://schemas.openxmlformats.org/officeDocument/2006/relationships/slide" Target="slide2.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slide" Target="slide2.xm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pereirajose3/bitcoin_price_prediction_ensemble_bilstm-gru_savitzky_golay_filter" TargetMode="Externa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96176" y="-39075"/>
            <a:ext cx="9790687" cy="10294799"/>
          </a:xfrm>
          <a:prstGeom prst="rect">
            <a:avLst/>
          </a:prstGeom>
        </p:spPr>
      </p:pic>
      <p:sp>
        <p:nvSpPr>
          <p:cNvPr id="3" name="object 3"/>
          <p:cNvSpPr txBox="1"/>
          <p:nvPr/>
        </p:nvSpPr>
        <p:spPr>
          <a:xfrm>
            <a:off x="1016000" y="2681152"/>
            <a:ext cx="10549255" cy="4793615"/>
          </a:xfrm>
          <a:prstGeom prst="rect">
            <a:avLst/>
          </a:prstGeom>
        </p:spPr>
        <p:txBody>
          <a:bodyPr vert="horz" wrap="square" lIns="0" tIns="273050" rIns="0" bIns="0" rtlCol="0">
            <a:spAutoFit/>
          </a:bodyPr>
          <a:lstStyle/>
          <a:p>
            <a:pPr marL="12700" marR="5080">
              <a:lnSpc>
                <a:spcPts val="11850"/>
              </a:lnSpc>
              <a:spcBef>
                <a:spcPts val="2150"/>
              </a:spcBef>
            </a:pPr>
            <a:r>
              <a:rPr sz="11500" spc="-10" dirty="0">
                <a:solidFill>
                  <a:srgbClr val="F7F7F7"/>
                </a:solidFill>
                <a:latin typeface="Lucida Sans Unicode"/>
                <a:cs typeface="Lucida Sans Unicode"/>
              </a:rPr>
              <a:t>PROJECT PROPOSAL </a:t>
            </a:r>
            <a:r>
              <a:rPr sz="11500" spc="-105" dirty="0">
                <a:solidFill>
                  <a:srgbClr val="F7F7F7"/>
                </a:solidFill>
                <a:latin typeface="Lucida Sans Unicode"/>
                <a:cs typeface="Lucida Sans Unicode"/>
              </a:rPr>
              <a:t>PRESENTATION</a:t>
            </a:r>
            <a:endParaRPr sz="11500" dirty="0">
              <a:latin typeface="Lucida Sans Unicode"/>
              <a:cs typeface="Lucida Sans Unicode"/>
            </a:endParaRPr>
          </a:p>
        </p:txBody>
      </p:sp>
      <p:sp>
        <p:nvSpPr>
          <p:cNvPr id="8" name="object 8"/>
          <p:cNvSpPr txBox="1"/>
          <p:nvPr/>
        </p:nvSpPr>
        <p:spPr>
          <a:xfrm>
            <a:off x="14706600" y="6002133"/>
            <a:ext cx="3352800" cy="845103"/>
          </a:xfrm>
          <a:prstGeom prst="rect">
            <a:avLst/>
          </a:prstGeom>
        </p:spPr>
        <p:txBody>
          <a:bodyPr vert="horz" wrap="square" lIns="0" tIns="72390" rIns="0" bIns="0" rtlCol="0">
            <a:spAutoFit/>
          </a:bodyPr>
          <a:lstStyle/>
          <a:p>
            <a:pPr marL="53340">
              <a:lnSpc>
                <a:spcPct val="100000"/>
              </a:lnSpc>
              <a:spcBef>
                <a:spcPts val="570"/>
              </a:spcBef>
            </a:pPr>
            <a:r>
              <a:rPr sz="2200" b="1" dirty="0">
                <a:solidFill>
                  <a:srgbClr val="F7F7F7"/>
                </a:solidFill>
                <a:latin typeface="Tahoma"/>
                <a:cs typeface="Tahoma"/>
              </a:rPr>
              <a:t>PRESENTED</a:t>
            </a:r>
            <a:r>
              <a:rPr sz="2200" b="1" spc="500" dirty="0">
                <a:solidFill>
                  <a:srgbClr val="F7F7F7"/>
                </a:solidFill>
                <a:latin typeface="Tahoma"/>
                <a:cs typeface="Tahoma"/>
              </a:rPr>
              <a:t> </a:t>
            </a:r>
            <a:r>
              <a:rPr sz="2200" b="1" spc="-25" dirty="0">
                <a:solidFill>
                  <a:srgbClr val="F7F7F7"/>
                </a:solidFill>
                <a:latin typeface="Tahoma"/>
                <a:cs typeface="Tahoma"/>
              </a:rPr>
              <a:t>TO</a:t>
            </a:r>
            <a:endParaRPr sz="2200" dirty="0">
              <a:latin typeface="Tahoma"/>
              <a:cs typeface="Tahoma"/>
            </a:endParaRPr>
          </a:p>
          <a:p>
            <a:pPr marL="12700">
              <a:lnSpc>
                <a:spcPct val="100000"/>
              </a:lnSpc>
              <a:spcBef>
                <a:spcPts val="520"/>
              </a:spcBef>
            </a:pPr>
            <a:r>
              <a:rPr lang="en-US" sz="2400" dirty="0">
                <a:solidFill>
                  <a:srgbClr val="F7F7F7"/>
                </a:solidFill>
                <a:latin typeface="Tahoma"/>
                <a:cs typeface="Tahoma"/>
              </a:rPr>
              <a:t>The Developer Academy</a:t>
            </a:r>
            <a:endParaRPr sz="2400" dirty="0">
              <a:latin typeface="Tahoma"/>
              <a:cs typeface="Tahoma"/>
            </a:endParaRPr>
          </a:p>
        </p:txBody>
      </p:sp>
      <p:sp>
        <p:nvSpPr>
          <p:cNvPr id="9" name="object 9"/>
          <p:cNvSpPr txBox="1"/>
          <p:nvPr/>
        </p:nvSpPr>
        <p:spPr>
          <a:xfrm>
            <a:off x="14790075" y="9027859"/>
            <a:ext cx="213677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F7F7F7"/>
                </a:solidFill>
                <a:latin typeface="Tahoma"/>
                <a:cs typeface="Tahoma"/>
              </a:rPr>
              <a:t>10.03.2023</a:t>
            </a:r>
            <a:endParaRPr sz="2400" dirty="0">
              <a:latin typeface="Tahoma"/>
              <a:cs typeface="Tahoma"/>
            </a:endParaRPr>
          </a:p>
        </p:txBody>
      </p:sp>
      <p:sp>
        <p:nvSpPr>
          <p:cNvPr id="10" name="object 10"/>
          <p:cNvSpPr txBox="1"/>
          <p:nvPr/>
        </p:nvSpPr>
        <p:spPr>
          <a:xfrm>
            <a:off x="14712288" y="7463963"/>
            <a:ext cx="2292350" cy="852805"/>
          </a:xfrm>
          <a:prstGeom prst="rect">
            <a:avLst/>
          </a:prstGeom>
        </p:spPr>
        <p:txBody>
          <a:bodyPr vert="horz" wrap="square" lIns="0" tIns="72390" rIns="0" bIns="0" rtlCol="0">
            <a:spAutoFit/>
          </a:bodyPr>
          <a:lstStyle/>
          <a:p>
            <a:pPr marL="64135">
              <a:lnSpc>
                <a:spcPct val="100000"/>
              </a:lnSpc>
              <a:spcBef>
                <a:spcPts val="570"/>
              </a:spcBef>
            </a:pPr>
            <a:r>
              <a:rPr sz="2200" b="1" dirty="0">
                <a:solidFill>
                  <a:srgbClr val="F7F7F7"/>
                </a:solidFill>
                <a:latin typeface="Tahoma"/>
                <a:cs typeface="Tahoma"/>
              </a:rPr>
              <a:t>PRESENTED</a:t>
            </a:r>
            <a:r>
              <a:rPr sz="2200" b="1" spc="500" dirty="0">
                <a:solidFill>
                  <a:srgbClr val="F7F7F7"/>
                </a:solidFill>
                <a:latin typeface="Tahoma"/>
                <a:cs typeface="Tahoma"/>
              </a:rPr>
              <a:t> </a:t>
            </a:r>
            <a:r>
              <a:rPr sz="2200" b="1" spc="-25" dirty="0">
                <a:solidFill>
                  <a:srgbClr val="F7F7F7"/>
                </a:solidFill>
                <a:latin typeface="Tahoma"/>
                <a:cs typeface="Tahoma"/>
              </a:rPr>
              <a:t>BY</a:t>
            </a:r>
            <a:endParaRPr sz="2200" dirty="0">
              <a:latin typeface="Tahoma"/>
              <a:cs typeface="Tahoma"/>
            </a:endParaRPr>
          </a:p>
          <a:p>
            <a:pPr marL="12700">
              <a:lnSpc>
                <a:spcPct val="100000"/>
              </a:lnSpc>
              <a:spcBef>
                <a:spcPts val="520"/>
              </a:spcBef>
            </a:pPr>
            <a:r>
              <a:rPr lang="en-US" sz="2400" dirty="0">
                <a:solidFill>
                  <a:srgbClr val="F7F7F7"/>
                </a:solidFill>
                <a:latin typeface="Tahoma"/>
                <a:cs typeface="Tahoma"/>
              </a:rPr>
              <a:t>Cidalia Eusebio</a:t>
            </a:r>
            <a:endParaRPr sz="2400" dirty="0">
              <a:latin typeface="Tahoma"/>
              <a:cs typeface="Tahoma"/>
            </a:endParaRPr>
          </a:p>
        </p:txBody>
      </p:sp>
      <p:sp>
        <p:nvSpPr>
          <p:cNvPr id="11" name="object 11"/>
          <p:cNvSpPr txBox="1"/>
          <p:nvPr/>
        </p:nvSpPr>
        <p:spPr>
          <a:xfrm>
            <a:off x="1016000" y="8704743"/>
            <a:ext cx="5504815" cy="543560"/>
          </a:xfrm>
          <a:prstGeom prst="rect">
            <a:avLst/>
          </a:prstGeom>
        </p:spPr>
        <p:txBody>
          <a:bodyPr vert="horz" wrap="square" lIns="0" tIns="12700" rIns="0" bIns="0" rtlCol="0">
            <a:spAutoFit/>
          </a:bodyPr>
          <a:lstStyle/>
          <a:p>
            <a:pPr marL="12700">
              <a:lnSpc>
                <a:spcPct val="100000"/>
              </a:lnSpc>
              <a:spcBef>
                <a:spcPts val="100"/>
              </a:spcBef>
            </a:pPr>
            <a:r>
              <a:rPr lang="en-US" sz="3400" spc="85" dirty="0">
                <a:solidFill>
                  <a:srgbClr val="F7F7F7"/>
                </a:solidFill>
                <a:latin typeface="Tahoma"/>
                <a:cs typeface="Tahoma"/>
              </a:rPr>
              <a:t>Ethereum Price Prediction</a:t>
            </a:r>
            <a:endParaRPr sz="3400" dirty="0">
              <a:latin typeface="Tahoma"/>
              <a:cs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D6552F-0B95-326F-5C7E-7E80D08C5176}"/>
              </a:ext>
            </a:extLst>
          </p:cNvPr>
          <p:cNvSpPr>
            <a:spLocks noGrp="1"/>
          </p:cNvSpPr>
          <p:nvPr>
            <p:ph type="body" idx="1"/>
          </p:nvPr>
        </p:nvSpPr>
        <p:spPr>
          <a:xfrm>
            <a:off x="685800" y="3315623"/>
            <a:ext cx="4114800" cy="6093976"/>
          </a:xfrm>
        </p:spPr>
        <p:txBody>
          <a:bodyPr/>
          <a:lstStyle/>
          <a:p>
            <a:r>
              <a:rPr lang="en-GB" sz="2000" dirty="0"/>
              <a:t>Open        1.000000</a:t>
            </a:r>
          </a:p>
          <a:p>
            <a:r>
              <a:rPr lang="en-GB" sz="2000" dirty="0"/>
              <a:t>High         0.978536</a:t>
            </a:r>
          </a:p>
          <a:p>
            <a:r>
              <a:rPr lang="en-GB" sz="2000" dirty="0"/>
              <a:t>Low          0.970332</a:t>
            </a:r>
          </a:p>
          <a:p>
            <a:r>
              <a:rPr lang="en-GB" sz="2000" dirty="0"/>
              <a:t>Close        0.945017</a:t>
            </a:r>
          </a:p>
          <a:p>
            <a:r>
              <a:rPr lang="en-GB" sz="2800" b="1" dirty="0"/>
              <a:t>oil             0.863792</a:t>
            </a:r>
          </a:p>
          <a:p>
            <a:r>
              <a:rPr lang="en-GB" sz="2800" b="1" dirty="0" err="1"/>
              <a:t>cpi_value</a:t>
            </a:r>
            <a:r>
              <a:rPr lang="en-GB" sz="2800" b="1" dirty="0"/>
              <a:t>   0.837566</a:t>
            </a:r>
          </a:p>
          <a:p>
            <a:r>
              <a:rPr lang="en-GB" sz="2000" dirty="0"/>
              <a:t>BTC-USD   0.807667</a:t>
            </a:r>
          </a:p>
          <a:p>
            <a:r>
              <a:rPr lang="en-GB" sz="2000" dirty="0"/>
              <a:t>gold          0.635702</a:t>
            </a:r>
          </a:p>
          <a:p>
            <a:r>
              <a:rPr lang="en-GB" sz="2000" dirty="0"/>
              <a:t>Year          0.634370</a:t>
            </a:r>
          </a:p>
          <a:p>
            <a:r>
              <a:rPr lang="en-GB" sz="2000" dirty="0" err="1"/>
              <a:t>usd_jpy</a:t>
            </a:r>
            <a:r>
              <a:rPr lang="en-GB" sz="2000" dirty="0"/>
              <a:t>     0.629228</a:t>
            </a:r>
          </a:p>
          <a:p>
            <a:r>
              <a:rPr lang="en-GB" sz="2000" dirty="0" err="1"/>
              <a:t>nasdaq</a:t>
            </a:r>
            <a:r>
              <a:rPr lang="en-GB" sz="2000" dirty="0"/>
              <a:t>      0.552906</a:t>
            </a:r>
          </a:p>
          <a:p>
            <a:r>
              <a:rPr lang="en-GB" sz="2000" dirty="0"/>
              <a:t>Volume      0.515203</a:t>
            </a:r>
          </a:p>
          <a:p>
            <a:r>
              <a:rPr lang="en-GB" sz="2000" dirty="0" err="1"/>
              <a:t>eur_usd</a:t>
            </a:r>
            <a:r>
              <a:rPr lang="en-GB" sz="2000" dirty="0"/>
              <a:t>     0.348459</a:t>
            </a:r>
          </a:p>
          <a:p>
            <a:r>
              <a:rPr lang="en-GB" sz="2000" dirty="0" err="1"/>
              <a:t>vix</a:t>
            </a:r>
            <a:r>
              <a:rPr lang="en-GB" sz="2000" dirty="0"/>
              <a:t>             0.251721</a:t>
            </a:r>
          </a:p>
          <a:p>
            <a:r>
              <a:rPr lang="en-GB" sz="2000" dirty="0" err="1"/>
              <a:t>tnx</a:t>
            </a:r>
            <a:r>
              <a:rPr lang="en-GB" sz="2000" dirty="0"/>
              <a:t>             0.212930</a:t>
            </a:r>
          </a:p>
          <a:p>
            <a:r>
              <a:rPr lang="en-GB" sz="2000" dirty="0"/>
              <a:t>sp500        0.093956</a:t>
            </a:r>
          </a:p>
          <a:p>
            <a:r>
              <a:rPr lang="en-GB" sz="2000" dirty="0"/>
              <a:t>ftse100      0.027448</a:t>
            </a:r>
          </a:p>
          <a:p>
            <a:r>
              <a:rPr lang="en-GB" sz="2000" dirty="0"/>
              <a:t>Month       -0.003880</a:t>
            </a:r>
          </a:p>
          <a:p>
            <a:r>
              <a:rPr lang="en-GB" sz="2000" dirty="0" err="1"/>
              <a:t>gbp_usd</a:t>
            </a:r>
            <a:r>
              <a:rPr lang="en-GB" sz="2000" dirty="0"/>
              <a:t>    -0.088920</a:t>
            </a:r>
          </a:p>
        </p:txBody>
      </p:sp>
      <p:sp>
        <p:nvSpPr>
          <p:cNvPr id="6" name="object 22">
            <a:extLst>
              <a:ext uri="{FF2B5EF4-FFF2-40B4-BE49-F238E27FC236}">
                <a16:creationId xmlns:a16="http://schemas.microsoft.com/office/drawing/2014/main" id="{A759DDCB-8127-B3E8-CE8D-BD4608DD2A83}"/>
              </a:ext>
            </a:extLst>
          </p:cNvPr>
          <p:cNvSpPr txBox="1">
            <a:spLocks/>
          </p:cNvSpPr>
          <p:nvPr/>
        </p:nvSpPr>
        <p:spPr>
          <a:xfrm>
            <a:off x="1006168" y="448170"/>
            <a:ext cx="9476565" cy="2167260"/>
          </a:xfrm>
          <a:prstGeom prst="rect">
            <a:avLst/>
          </a:prstGeom>
        </p:spPr>
        <p:txBody>
          <a:bodyPr vert="horz" wrap="square" lIns="0" tIns="12700" rIns="0" bIns="0" rtlCol="0">
            <a:spAutoFit/>
          </a:bodyPr>
          <a:lstStyle>
            <a:lvl1pPr>
              <a:defRPr sz="5500" b="1" i="0">
                <a:solidFill>
                  <a:srgbClr val="F7F7F7"/>
                </a:solidFill>
                <a:latin typeface="Tahoma"/>
                <a:ea typeface="+mj-ea"/>
                <a:cs typeface="Tahoma"/>
              </a:defRPr>
            </a:lvl1pPr>
          </a:lstStyle>
          <a:p>
            <a:pPr marL="12700" marR="5080">
              <a:spcBef>
                <a:spcPts val="100"/>
              </a:spcBef>
            </a:pPr>
            <a:r>
              <a:rPr lang="en-US" sz="7000" spc="85" dirty="0">
                <a:solidFill>
                  <a:srgbClr val="00003B"/>
                </a:solidFill>
                <a:latin typeface="Trebuchet MS"/>
                <a:cs typeface="Trebuchet MS"/>
              </a:rPr>
              <a:t>Is there any correlation?</a:t>
            </a:r>
            <a:endParaRPr lang="en-US" sz="7000" dirty="0">
              <a:latin typeface="Trebuchet MS"/>
              <a:cs typeface="Trebuchet MS"/>
            </a:endParaRPr>
          </a:p>
        </p:txBody>
      </p:sp>
      <p:pic>
        <p:nvPicPr>
          <p:cNvPr id="8" name="Picture 7">
            <a:extLst>
              <a:ext uri="{FF2B5EF4-FFF2-40B4-BE49-F238E27FC236}">
                <a16:creationId xmlns:a16="http://schemas.microsoft.com/office/drawing/2014/main" id="{51317592-1D2F-F16F-F08E-8181523C647D}"/>
              </a:ext>
            </a:extLst>
          </p:cNvPr>
          <p:cNvPicPr>
            <a:picLocks noChangeAspect="1"/>
          </p:cNvPicPr>
          <p:nvPr/>
        </p:nvPicPr>
        <p:blipFill>
          <a:blip r:embed="rId2"/>
          <a:stretch>
            <a:fillRect/>
          </a:stretch>
        </p:blipFill>
        <p:spPr>
          <a:xfrm>
            <a:off x="10058400" y="723900"/>
            <a:ext cx="7953375" cy="8448675"/>
          </a:xfrm>
          <a:prstGeom prst="rect">
            <a:avLst/>
          </a:prstGeom>
        </p:spPr>
      </p:pic>
      <p:pic>
        <p:nvPicPr>
          <p:cNvPr id="4" name="Picture 3">
            <a:extLst>
              <a:ext uri="{FF2B5EF4-FFF2-40B4-BE49-F238E27FC236}">
                <a16:creationId xmlns:a16="http://schemas.microsoft.com/office/drawing/2014/main" id="{ADD875F5-4F94-F5C5-4965-BAA04D105DDC}"/>
              </a:ext>
            </a:extLst>
          </p:cNvPr>
          <p:cNvPicPr>
            <a:picLocks noChangeAspect="1"/>
          </p:cNvPicPr>
          <p:nvPr/>
        </p:nvPicPr>
        <p:blipFill>
          <a:blip r:embed="rId3"/>
          <a:stretch>
            <a:fillRect/>
          </a:stretch>
        </p:blipFill>
        <p:spPr>
          <a:xfrm>
            <a:off x="3581400" y="6037805"/>
            <a:ext cx="6354062" cy="3267531"/>
          </a:xfrm>
          <a:prstGeom prst="rect">
            <a:avLst/>
          </a:prstGeom>
        </p:spPr>
      </p:pic>
    </p:spTree>
    <p:extLst>
      <p:ext uri="{BB962C8B-B14F-4D97-AF65-F5344CB8AC3E}">
        <p14:creationId xmlns:p14="http://schemas.microsoft.com/office/powerpoint/2010/main" val="419463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29400" y="2170671"/>
            <a:ext cx="10862402" cy="2858081"/>
          </a:xfrm>
          <a:custGeom>
            <a:avLst/>
            <a:gdLst/>
            <a:ahLst/>
            <a:cxnLst/>
            <a:rect l="l" t="t" r="r" b="b"/>
            <a:pathLst>
              <a:path w="2464434" h="1003300">
                <a:moveTo>
                  <a:pt x="2083054" y="1002783"/>
                </a:moveTo>
                <a:lnTo>
                  <a:pt x="380999" y="1002783"/>
                </a:lnTo>
                <a:lnTo>
                  <a:pt x="330919" y="999478"/>
                </a:lnTo>
                <a:lnTo>
                  <a:pt x="282121" y="989729"/>
                </a:lnTo>
                <a:lnTo>
                  <a:pt x="235197" y="973781"/>
                </a:lnTo>
                <a:lnTo>
                  <a:pt x="190739" y="951878"/>
                </a:lnTo>
                <a:lnTo>
                  <a:pt x="149340" y="924266"/>
                </a:lnTo>
                <a:lnTo>
                  <a:pt x="111592"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2" y="111592"/>
                </a:lnTo>
                <a:lnTo>
                  <a:pt x="149340" y="78516"/>
                </a:lnTo>
                <a:lnTo>
                  <a:pt x="190739" y="50904"/>
                </a:lnTo>
                <a:lnTo>
                  <a:pt x="235197" y="29001"/>
                </a:lnTo>
                <a:lnTo>
                  <a:pt x="282121" y="13053"/>
                </a:lnTo>
                <a:lnTo>
                  <a:pt x="330919" y="3304"/>
                </a:lnTo>
                <a:lnTo>
                  <a:pt x="380999" y="0"/>
                </a:lnTo>
                <a:lnTo>
                  <a:pt x="2083054" y="0"/>
                </a:lnTo>
                <a:lnTo>
                  <a:pt x="2133134" y="3304"/>
                </a:lnTo>
                <a:lnTo>
                  <a:pt x="2181932" y="13053"/>
                </a:lnTo>
                <a:lnTo>
                  <a:pt x="2228856" y="29001"/>
                </a:lnTo>
                <a:lnTo>
                  <a:pt x="2273314" y="50904"/>
                </a:lnTo>
                <a:lnTo>
                  <a:pt x="2314713" y="78516"/>
                </a:lnTo>
                <a:lnTo>
                  <a:pt x="2352462" y="111592"/>
                </a:lnTo>
                <a:lnTo>
                  <a:pt x="2385537" y="149340"/>
                </a:lnTo>
                <a:lnTo>
                  <a:pt x="2413149" y="190739"/>
                </a:lnTo>
                <a:lnTo>
                  <a:pt x="2435052" y="235197"/>
                </a:lnTo>
                <a:lnTo>
                  <a:pt x="2451000" y="282121"/>
                </a:lnTo>
                <a:lnTo>
                  <a:pt x="2460749" y="330919"/>
                </a:lnTo>
                <a:lnTo>
                  <a:pt x="2464054" y="380999"/>
                </a:lnTo>
                <a:lnTo>
                  <a:pt x="2464054" y="621783"/>
                </a:lnTo>
                <a:lnTo>
                  <a:pt x="2460749" y="671863"/>
                </a:lnTo>
                <a:lnTo>
                  <a:pt x="2451000" y="720661"/>
                </a:lnTo>
                <a:lnTo>
                  <a:pt x="2435052" y="767585"/>
                </a:lnTo>
                <a:lnTo>
                  <a:pt x="2413149" y="812043"/>
                </a:lnTo>
                <a:lnTo>
                  <a:pt x="2385537" y="853442"/>
                </a:lnTo>
                <a:lnTo>
                  <a:pt x="2352462" y="891190"/>
                </a:lnTo>
                <a:lnTo>
                  <a:pt x="2314713" y="924266"/>
                </a:lnTo>
                <a:lnTo>
                  <a:pt x="2273314" y="951878"/>
                </a:lnTo>
                <a:lnTo>
                  <a:pt x="2228856" y="973781"/>
                </a:lnTo>
                <a:lnTo>
                  <a:pt x="2181932" y="989729"/>
                </a:lnTo>
                <a:lnTo>
                  <a:pt x="2133134" y="999478"/>
                </a:lnTo>
                <a:lnTo>
                  <a:pt x="2083054" y="1002783"/>
                </a:lnTo>
                <a:close/>
              </a:path>
            </a:pathLst>
          </a:custGeom>
          <a:solidFill>
            <a:srgbClr val="FF007D"/>
          </a:solidFill>
        </p:spPr>
        <p:txBody>
          <a:bodyPr wrap="square" lIns="0" tIns="0" rIns="0" bIns="0" rtlCol="0"/>
          <a:lstStyle/>
          <a:p>
            <a:endParaRPr/>
          </a:p>
        </p:txBody>
      </p:sp>
      <p:sp>
        <p:nvSpPr>
          <p:cNvPr id="3" name="object 3"/>
          <p:cNvSpPr txBox="1"/>
          <p:nvPr/>
        </p:nvSpPr>
        <p:spPr>
          <a:xfrm>
            <a:off x="8103477" y="297774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sp>
        <p:nvSpPr>
          <p:cNvPr id="10" name="object 10"/>
          <p:cNvSpPr/>
          <p:nvPr/>
        </p:nvSpPr>
        <p:spPr>
          <a:xfrm>
            <a:off x="12268200" y="4372985"/>
            <a:ext cx="1905" cy="2981960"/>
          </a:xfrm>
          <a:custGeom>
            <a:avLst/>
            <a:gdLst/>
            <a:ahLst/>
            <a:cxnLst/>
            <a:rect l="l" t="t" r="r" b="b"/>
            <a:pathLst>
              <a:path w="1904" h="2981959">
                <a:moveTo>
                  <a:pt x="0" y="0"/>
                </a:moveTo>
                <a:lnTo>
                  <a:pt x="1699" y="2981377"/>
                </a:lnTo>
              </a:path>
            </a:pathLst>
          </a:custGeom>
          <a:ln w="9538">
            <a:solidFill>
              <a:srgbClr val="00003B"/>
            </a:solidFill>
          </a:ln>
        </p:spPr>
        <p:txBody>
          <a:bodyPr wrap="square" lIns="0" tIns="0" rIns="0" bIns="0" rtlCol="0"/>
          <a:lstStyle/>
          <a:p>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sp>
        <p:nvSpPr>
          <p:cNvPr id="22" name="object 22"/>
          <p:cNvSpPr txBox="1">
            <a:spLocks noGrp="1"/>
          </p:cNvSpPr>
          <p:nvPr>
            <p:ph type="title"/>
          </p:nvPr>
        </p:nvSpPr>
        <p:spPr>
          <a:xfrm>
            <a:off x="1016000" y="2643698"/>
            <a:ext cx="3983354" cy="2167260"/>
          </a:xfrm>
          <a:prstGeom prst="rect">
            <a:avLst/>
          </a:prstGeom>
        </p:spPr>
        <p:txBody>
          <a:bodyPr vert="horz" wrap="square" lIns="0" tIns="12700" rIns="0" bIns="0" rtlCol="0">
            <a:spAutoFit/>
          </a:bodyPr>
          <a:lstStyle/>
          <a:p>
            <a:pPr marL="12700" marR="5080">
              <a:lnSpc>
                <a:spcPct val="100000"/>
              </a:lnSpc>
              <a:spcBef>
                <a:spcPts val="100"/>
              </a:spcBef>
            </a:pPr>
            <a:r>
              <a:rPr lang="en-US" sz="7000" spc="85" dirty="0">
                <a:solidFill>
                  <a:srgbClr val="00003B"/>
                </a:solidFill>
                <a:latin typeface="Trebuchet MS"/>
                <a:cs typeface="Trebuchet MS"/>
              </a:rPr>
              <a:t>Trial &amp; Error</a:t>
            </a:r>
            <a:endParaRPr sz="7000" dirty="0">
              <a:latin typeface="Trebuchet MS"/>
              <a:cs typeface="Trebuchet MS"/>
            </a:endParaRPr>
          </a:p>
        </p:txBody>
      </p:sp>
      <p:sp>
        <p:nvSpPr>
          <p:cNvPr id="23" name="object 23"/>
          <p:cNvSpPr txBox="1"/>
          <p:nvPr/>
        </p:nvSpPr>
        <p:spPr>
          <a:xfrm>
            <a:off x="1016000" y="5092071"/>
            <a:ext cx="7085571" cy="3479735"/>
          </a:xfrm>
          <a:prstGeom prst="rect">
            <a:avLst/>
          </a:prstGeom>
        </p:spPr>
        <p:txBody>
          <a:bodyPr vert="horz" wrap="square" lIns="0" tIns="12700" rIns="0" bIns="0" rtlCol="0">
            <a:spAutoFit/>
          </a:bodyPr>
          <a:lstStyle/>
          <a:p>
            <a:pPr marL="12700" marR="5080">
              <a:lnSpc>
                <a:spcPct val="116100"/>
              </a:lnSpc>
              <a:spcBef>
                <a:spcPts val="100"/>
              </a:spcBef>
            </a:pPr>
            <a:r>
              <a:rPr lang="en-US" sz="2800" spc="55" dirty="0">
                <a:solidFill>
                  <a:srgbClr val="00003B"/>
                </a:solidFill>
                <a:latin typeface="Tahoma"/>
                <a:cs typeface="Tahoma"/>
              </a:rPr>
              <a:t>Started with:</a:t>
            </a:r>
          </a:p>
          <a:p>
            <a:pPr marL="12700" marR="5080">
              <a:lnSpc>
                <a:spcPct val="116100"/>
              </a:lnSpc>
              <a:spcBef>
                <a:spcPts val="100"/>
              </a:spcBef>
            </a:pPr>
            <a:r>
              <a:rPr lang="en-US" sz="2800" spc="55" dirty="0">
                <a:solidFill>
                  <a:srgbClr val="00003B"/>
                </a:solidFill>
                <a:latin typeface="Tahoma"/>
                <a:cs typeface="Tahoma"/>
              </a:rPr>
              <a:t> </a:t>
            </a:r>
            <a:r>
              <a:rPr lang="en-GB" sz="2800" dirty="0">
                <a:hlinkClick r:id="rId5"/>
              </a:rPr>
              <a:t>pereirajose3/bitcoin_price_prediction_ensemble_bilstm-gru_savitzky_golay_filter: Bitcoin price prediction with ensemble </a:t>
            </a:r>
            <a:r>
              <a:rPr lang="en-GB" sz="2800" dirty="0" err="1">
                <a:hlinkClick r:id="rId5"/>
              </a:rPr>
              <a:t>BiLSTM</a:t>
            </a:r>
            <a:r>
              <a:rPr lang="en-GB" sz="2800" dirty="0">
                <a:hlinkClick r:id="rId5"/>
              </a:rPr>
              <a:t>-GRU and </a:t>
            </a:r>
            <a:r>
              <a:rPr lang="en-GB" sz="2800" dirty="0" err="1">
                <a:hlinkClick r:id="rId5"/>
              </a:rPr>
              <a:t>savitzky-golay</a:t>
            </a:r>
            <a:r>
              <a:rPr lang="en-GB" sz="2800" dirty="0">
                <a:hlinkClick r:id="rId5"/>
              </a:rPr>
              <a:t> filter (github.com)</a:t>
            </a:r>
            <a:endParaRPr sz="2800" dirty="0">
              <a:latin typeface="Tahoma"/>
              <a:cs typeface="Tahoma"/>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6"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sp>
        <p:nvSpPr>
          <p:cNvPr id="24" name="object 14">
            <a:extLst>
              <a:ext uri="{FF2B5EF4-FFF2-40B4-BE49-F238E27FC236}">
                <a16:creationId xmlns:a16="http://schemas.microsoft.com/office/drawing/2014/main" id="{2D7E5C6C-8DB4-1405-B00B-4596AC2D57C5}"/>
              </a:ext>
            </a:extLst>
          </p:cNvPr>
          <p:cNvSpPr txBox="1"/>
          <p:nvPr/>
        </p:nvSpPr>
        <p:spPr>
          <a:xfrm>
            <a:off x="10394950" y="7706697"/>
            <a:ext cx="3746500" cy="819263"/>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dirty="0">
                <a:solidFill>
                  <a:srgbClr val="00003B"/>
                </a:solidFill>
                <a:latin typeface="Tahoma"/>
                <a:cs typeface="Tahoma"/>
              </a:rPr>
              <a:t>Fine-tune the model for Ethereum</a:t>
            </a:r>
            <a:endParaRPr sz="2400" dirty="0">
              <a:latin typeface="Tahoma"/>
              <a:cs typeface="Tahoma"/>
            </a:endParaRPr>
          </a:p>
        </p:txBody>
      </p:sp>
    </p:spTree>
    <p:extLst>
      <p:ext uri="{BB962C8B-B14F-4D97-AF65-F5344CB8AC3E}">
        <p14:creationId xmlns:p14="http://schemas.microsoft.com/office/powerpoint/2010/main" val="4024966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0" y="467327"/>
            <a:ext cx="10862402" cy="2858081"/>
          </a:xfrm>
          <a:custGeom>
            <a:avLst/>
            <a:gdLst/>
            <a:ahLst/>
            <a:cxnLst/>
            <a:rect l="l" t="t" r="r" b="b"/>
            <a:pathLst>
              <a:path w="2464434" h="1003300">
                <a:moveTo>
                  <a:pt x="2083054" y="1002783"/>
                </a:moveTo>
                <a:lnTo>
                  <a:pt x="380999" y="1002783"/>
                </a:lnTo>
                <a:lnTo>
                  <a:pt x="330919" y="999478"/>
                </a:lnTo>
                <a:lnTo>
                  <a:pt x="282121" y="989729"/>
                </a:lnTo>
                <a:lnTo>
                  <a:pt x="235197" y="973781"/>
                </a:lnTo>
                <a:lnTo>
                  <a:pt x="190739" y="951878"/>
                </a:lnTo>
                <a:lnTo>
                  <a:pt x="149340" y="924266"/>
                </a:lnTo>
                <a:lnTo>
                  <a:pt x="111592"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2" y="111592"/>
                </a:lnTo>
                <a:lnTo>
                  <a:pt x="149340" y="78516"/>
                </a:lnTo>
                <a:lnTo>
                  <a:pt x="190739" y="50904"/>
                </a:lnTo>
                <a:lnTo>
                  <a:pt x="235197" y="29001"/>
                </a:lnTo>
                <a:lnTo>
                  <a:pt x="282121" y="13053"/>
                </a:lnTo>
                <a:lnTo>
                  <a:pt x="330919" y="3304"/>
                </a:lnTo>
                <a:lnTo>
                  <a:pt x="380999" y="0"/>
                </a:lnTo>
                <a:lnTo>
                  <a:pt x="2083054" y="0"/>
                </a:lnTo>
                <a:lnTo>
                  <a:pt x="2133134" y="3304"/>
                </a:lnTo>
                <a:lnTo>
                  <a:pt x="2181932" y="13053"/>
                </a:lnTo>
                <a:lnTo>
                  <a:pt x="2228856" y="29001"/>
                </a:lnTo>
                <a:lnTo>
                  <a:pt x="2273314" y="50904"/>
                </a:lnTo>
                <a:lnTo>
                  <a:pt x="2314713" y="78516"/>
                </a:lnTo>
                <a:lnTo>
                  <a:pt x="2352462" y="111592"/>
                </a:lnTo>
                <a:lnTo>
                  <a:pt x="2385537" y="149340"/>
                </a:lnTo>
                <a:lnTo>
                  <a:pt x="2413149" y="190739"/>
                </a:lnTo>
                <a:lnTo>
                  <a:pt x="2435052" y="235197"/>
                </a:lnTo>
                <a:lnTo>
                  <a:pt x="2451000" y="282121"/>
                </a:lnTo>
                <a:lnTo>
                  <a:pt x="2460749" y="330919"/>
                </a:lnTo>
                <a:lnTo>
                  <a:pt x="2464054" y="380999"/>
                </a:lnTo>
                <a:lnTo>
                  <a:pt x="2464054" y="621783"/>
                </a:lnTo>
                <a:lnTo>
                  <a:pt x="2460749" y="671863"/>
                </a:lnTo>
                <a:lnTo>
                  <a:pt x="2451000" y="720661"/>
                </a:lnTo>
                <a:lnTo>
                  <a:pt x="2435052" y="767585"/>
                </a:lnTo>
                <a:lnTo>
                  <a:pt x="2413149" y="812043"/>
                </a:lnTo>
                <a:lnTo>
                  <a:pt x="2385537" y="853442"/>
                </a:lnTo>
                <a:lnTo>
                  <a:pt x="2352462" y="891190"/>
                </a:lnTo>
                <a:lnTo>
                  <a:pt x="2314713" y="924266"/>
                </a:lnTo>
                <a:lnTo>
                  <a:pt x="2273314" y="951878"/>
                </a:lnTo>
                <a:lnTo>
                  <a:pt x="2228856" y="973781"/>
                </a:lnTo>
                <a:lnTo>
                  <a:pt x="2181932" y="989729"/>
                </a:lnTo>
                <a:lnTo>
                  <a:pt x="2133134" y="999478"/>
                </a:lnTo>
                <a:lnTo>
                  <a:pt x="2083054" y="1002783"/>
                </a:lnTo>
                <a:close/>
              </a:path>
            </a:pathLst>
          </a:custGeom>
          <a:solidFill>
            <a:srgbClr val="FF007D"/>
          </a:solidFill>
        </p:spPr>
        <p:txBody>
          <a:bodyPr wrap="square" lIns="0" tIns="0" rIns="0" bIns="0" rtlCol="0"/>
          <a:lstStyle/>
          <a:p>
            <a:endParaRPr/>
          </a:p>
        </p:txBody>
      </p:sp>
      <p:sp>
        <p:nvSpPr>
          <p:cNvPr id="3" name="object 3"/>
          <p:cNvSpPr txBox="1"/>
          <p:nvPr/>
        </p:nvSpPr>
        <p:spPr>
          <a:xfrm>
            <a:off x="7652568" y="1121073"/>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sp>
        <p:nvSpPr>
          <p:cNvPr id="22" name="object 22"/>
          <p:cNvSpPr txBox="1">
            <a:spLocks noGrp="1"/>
          </p:cNvSpPr>
          <p:nvPr>
            <p:ph type="title"/>
          </p:nvPr>
        </p:nvSpPr>
        <p:spPr>
          <a:xfrm>
            <a:off x="1016000" y="2643698"/>
            <a:ext cx="3983354" cy="2167260"/>
          </a:xfrm>
          <a:prstGeom prst="rect">
            <a:avLst/>
          </a:prstGeom>
        </p:spPr>
        <p:txBody>
          <a:bodyPr vert="horz" wrap="square" lIns="0" tIns="12700" rIns="0" bIns="0" rtlCol="0">
            <a:spAutoFit/>
          </a:bodyPr>
          <a:lstStyle/>
          <a:p>
            <a:pPr marL="12700" marR="5080">
              <a:lnSpc>
                <a:spcPct val="100000"/>
              </a:lnSpc>
              <a:spcBef>
                <a:spcPts val="100"/>
              </a:spcBef>
            </a:pPr>
            <a:r>
              <a:rPr lang="en-US" sz="7000" spc="85" dirty="0">
                <a:solidFill>
                  <a:srgbClr val="00003B"/>
                </a:solidFill>
                <a:latin typeface="Trebuchet MS"/>
                <a:cs typeface="Trebuchet MS"/>
              </a:rPr>
              <a:t>Trial &amp; Error</a:t>
            </a:r>
            <a:endParaRPr sz="7000" dirty="0">
              <a:latin typeface="Trebuchet MS"/>
              <a:cs typeface="Trebuchet MS"/>
            </a:endParaRPr>
          </a:p>
        </p:txBody>
      </p:sp>
      <p:sp>
        <p:nvSpPr>
          <p:cNvPr id="23" name="object 23"/>
          <p:cNvSpPr txBox="1"/>
          <p:nvPr/>
        </p:nvSpPr>
        <p:spPr>
          <a:xfrm>
            <a:off x="1016001" y="5092071"/>
            <a:ext cx="4851400" cy="4479368"/>
          </a:xfrm>
          <a:prstGeom prst="rect">
            <a:avLst/>
          </a:prstGeom>
        </p:spPr>
        <p:txBody>
          <a:bodyPr vert="horz" wrap="square" lIns="0" tIns="12700" rIns="0" bIns="0" rtlCol="0">
            <a:spAutoFit/>
          </a:bodyPr>
          <a:lstStyle/>
          <a:p>
            <a:pPr marL="12700" marR="5080">
              <a:lnSpc>
                <a:spcPct val="116100"/>
              </a:lnSpc>
              <a:spcBef>
                <a:spcPts val="100"/>
              </a:spcBef>
            </a:pPr>
            <a:r>
              <a:rPr lang="en-US" sz="2800" spc="55" dirty="0">
                <a:solidFill>
                  <a:srgbClr val="00003B"/>
                </a:solidFill>
                <a:latin typeface="Tahoma"/>
                <a:cs typeface="Tahoma"/>
              </a:rPr>
              <a:t>Started with:</a:t>
            </a:r>
          </a:p>
          <a:p>
            <a:pPr marL="12700" marR="5080">
              <a:lnSpc>
                <a:spcPct val="116100"/>
              </a:lnSpc>
              <a:spcBef>
                <a:spcPts val="100"/>
              </a:spcBef>
            </a:pPr>
            <a:r>
              <a:rPr lang="en-US" sz="2800" spc="55" dirty="0">
                <a:solidFill>
                  <a:srgbClr val="00003B"/>
                </a:solidFill>
                <a:latin typeface="Tahoma"/>
                <a:cs typeface="Tahoma"/>
              </a:rPr>
              <a:t> </a:t>
            </a:r>
            <a:r>
              <a:rPr lang="en-GB" sz="2800" dirty="0">
                <a:hlinkClick r:id="rId5"/>
              </a:rPr>
              <a:t>pereirajose3/bitcoin_price_prediction_ensemble_bilstm-gru_savitzky_golay_filter: Bitcoin price prediction with ensemble </a:t>
            </a:r>
            <a:r>
              <a:rPr lang="en-GB" sz="2800" dirty="0" err="1">
                <a:hlinkClick r:id="rId5"/>
              </a:rPr>
              <a:t>BiLSTM</a:t>
            </a:r>
            <a:r>
              <a:rPr lang="en-GB" sz="2800" dirty="0">
                <a:hlinkClick r:id="rId5"/>
              </a:rPr>
              <a:t>-GRU and </a:t>
            </a:r>
            <a:r>
              <a:rPr lang="en-GB" sz="2800" dirty="0" err="1">
                <a:hlinkClick r:id="rId5"/>
              </a:rPr>
              <a:t>savitzky-golay</a:t>
            </a:r>
            <a:r>
              <a:rPr lang="en-GB" sz="2800" dirty="0">
                <a:hlinkClick r:id="rId5"/>
              </a:rPr>
              <a:t> filter (github.com)</a:t>
            </a:r>
            <a:endParaRPr sz="2800" dirty="0">
              <a:latin typeface="Tahoma"/>
              <a:cs typeface="Tahoma"/>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6"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89005891"/>
              </p:ext>
            </p:extLst>
          </p:nvPr>
        </p:nvGraphicFramePr>
        <p:xfrm>
          <a:off x="6313181" y="3325408"/>
          <a:ext cx="11332307" cy="59128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32634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2459741438"/>
              </p:ext>
            </p:extLst>
          </p:nvPr>
        </p:nvGraphicFramePr>
        <p:xfrm>
          <a:off x="-228600" y="3790082"/>
          <a:ext cx="9688819" cy="561879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Picture 7">
            <a:extLst>
              <a:ext uri="{FF2B5EF4-FFF2-40B4-BE49-F238E27FC236}">
                <a16:creationId xmlns:a16="http://schemas.microsoft.com/office/drawing/2014/main" id="{6FEE1F81-41C0-915D-AAF1-F39AD1CA0222}"/>
              </a:ext>
            </a:extLst>
          </p:cNvPr>
          <p:cNvPicPr>
            <a:picLocks noChangeAspect="1"/>
          </p:cNvPicPr>
          <p:nvPr/>
        </p:nvPicPr>
        <p:blipFill>
          <a:blip r:embed="rId11"/>
          <a:stretch>
            <a:fillRect/>
          </a:stretch>
        </p:blipFill>
        <p:spPr>
          <a:xfrm>
            <a:off x="9851195" y="3630087"/>
            <a:ext cx="6454904" cy="6189586"/>
          </a:xfrm>
          <a:prstGeom prst="rect">
            <a:avLst/>
          </a:prstGeom>
        </p:spPr>
      </p:pic>
      <p:sp>
        <p:nvSpPr>
          <p:cNvPr id="9" name="object 2">
            <a:extLst>
              <a:ext uri="{FF2B5EF4-FFF2-40B4-BE49-F238E27FC236}">
                <a16:creationId xmlns:a16="http://schemas.microsoft.com/office/drawing/2014/main" id="{160BE145-8AC0-8BBA-E838-C897DC869914}"/>
              </a:ext>
            </a:extLst>
          </p:cNvPr>
          <p:cNvSpPr/>
          <p:nvPr/>
        </p:nvSpPr>
        <p:spPr>
          <a:xfrm>
            <a:off x="8534400" y="1050993"/>
            <a:ext cx="6731053" cy="952408"/>
          </a:xfrm>
          <a:custGeom>
            <a:avLst/>
            <a:gdLst/>
            <a:ahLst/>
            <a:cxnLst/>
            <a:rect l="l" t="t" r="r" b="b"/>
            <a:pathLst>
              <a:path w="2464434" h="1003300">
                <a:moveTo>
                  <a:pt x="2083054" y="1002783"/>
                </a:moveTo>
                <a:lnTo>
                  <a:pt x="380999" y="1002783"/>
                </a:lnTo>
                <a:lnTo>
                  <a:pt x="330919" y="999478"/>
                </a:lnTo>
                <a:lnTo>
                  <a:pt x="282121" y="989729"/>
                </a:lnTo>
                <a:lnTo>
                  <a:pt x="235197" y="973781"/>
                </a:lnTo>
                <a:lnTo>
                  <a:pt x="190739" y="951878"/>
                </a:lnTo>
                <a:lnTo>
                  <a:pt x="149340" y="924266"/>
                </a:lnTo>
                <a:lnTo>
                  <a:pt x="111592"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2" y="111592"/>
                </a:lnTo>
                <a:lnTo>
                  <a:pt x="149340" y="78516"/>
                </a:lnTo>
                <a:lnTo>
                  <a:pt x="190739" y="50904"/>
                </a:lnTo>
                <a:lnTo>
                  <a:pt x="235197" y="29001"/>
                </a:lnTo>
                <a:lnTo>
                  <a:pt x="282121" y="13053"/>
                </a:lnTo>
                <a:lnTo>
                  <a:pt x="330919" y="3304"/>
                </a:lnTo>
                <a:lnTo>
                  <a:pt x="380999" y="0"/>
                </a:lnTo>
                <a:lnTo>
                  <a:pt x="2083054" y="0"/>
                </a:lnTo>
                <a:lnTo>
                  <a:pt x="2133134" y="3304"/>
                </a:lnTo>
                <a:lnTo>
                  <a:pt x="2181932" y="13053"/>
                </a:lnTo>
                <a:lnTo>
                  <a:pt x="2228856" y="29001"/>
                </a:lnTo>
                <a:lnTo>
                  <a:pt x="2273314" y="50904"/>
                </a:lnTo>
                <a:lnTo>
                  <a:pt x="2314713" y="78516"/>
                </a:lnTo>
                <a:lnTo>
                  <a:pt x="2352462" y="111592"/>
                </a:lnTo>
                <a:lnTo>
                  <a:pt x="2385537" y="149340"/>
                </a:lnTo>
                <a:lnTo>
                  <a:pt x="2413149" y="190739"/>
                </a:lnTo>
                <a:lnTo>
                  <a:pt x="2435052" y="235197"/>
                </a:lnTo>
                <a:lnTo>
                  <a:pt x="2451000" y="282121"/>
                </a:lnTo>
                <a:lnTo>
                  <a:pt x="2460749" y="330919"/>
                </a:lnTo>
                <a:lnTo>
                  <a:pt x="2464054" y="380999"/>
                </a:lnTo>
                <a:lnTo>
                  <a:pt x="2464054" y="621783"/>
                </a:lnTo>
                <a:lnTo>
                  <a:pt x="2460749" y="671863"/>
                </a:lnTo>
                <a:lnTo>
                  <a:pt x="2451000" y="720661"/>
                </a:lnTo>
                <a:lnTo>
                  <a:pt x="2435052" y="767585"/>
                </a:lnTo>
                <a:lnTo>
                  <a:pt x="2413149" y="812043"/>
                </a:lnTo>
                <a:lnTo>
                  <a:pt x="2385537" y="853442"/>
                </a:lnTo>
                <a:lnTo>
                  <a:pt x="2352462" y="891190"/>
                </a:lnTo>
                <a:lnTo>
                  <a:pt x="2314713" y="924266"/>
                </a:lnTo>
                <a:lnTo>
                  <a:pt x="2273314" y="951878"/>
                </a:lnTo>
                <a:lnTo>
                  <a:pt x="2228856" y="973781"/>
                </a:lnTo>
                <a:lnTo>
                  <a:pt x="2181932" y="989729"/>
                </a:lnTo>
                <a:lnTo>
                  <a:pt x="2133134" y="999478"/>
                </a:lnTo>
                <a:lnTo>
                  <a:pt x="2083054" y="1002783"/>
                </a:lnTo>
                <a:close/>
              </a:path>
            </a:pathLst>
          </a:custGeom>
          <a:solidFill>
            <a:srgbClr val="FF007D"/>
          </a:solidFill>
        </p:spPr>
        <p:txBody>
          <a:bodyPr wrap="square" lIns="0" tIns="0" rIns="0" bIns="0" rtlCol="0"/>
          <a:lstStyle/>
          <a:p>
            <a:endParaRPr/>
          </a:p>
        </p:txBody>
      </p:sp>
      <p:sp>
        <p:nvSpPr>
          <p:cNvPr id="10" name="object 3">
            <a:extLst>
              <a:ext uri="{FF2B5EF4-FFF2-40B4-BE49-F238E27FC236}">
                <a16:creationId xmlns:a16="http://schemas.microsoft.com/office/drawing/2014/main" id="{309100F2-5F7F-6013-EAC3-A0343DB16115}"/>
              </a:ext>
            </a:extLst>
          </p:cNvPr>
          <p:cNvSpPr txBox="1"/>
          <p:nvPr/>
        </p:nvSpPr>
        <p:spPr>
          <a:xfrm>
            <a:off x="9390722" y="1087446"/>
            <a:ext cx="5181600" cy="843821"/>
          </a:xfrm>
          <a:prstGeom prst="rect">
            <a:avLst/>
          </a:prstGeom>
        </p:spPr>
        <p:txBody>
          <a:bodyPr vert="horz" wrap="square" lIns="0" tIns="12700" rIns="0" bIns="0" rtlCol="0">
            <a:spAutoFit/>
          </a:bodyPr>
          <a:lstStyle/>
          <a:p>
            <a:pPr marL="12700">
              <a:lnSpc>
                <a:spcPct val="100000"/>
              </a:lnSpc>
              <a:spcBef>
                <a:spcPts val="100"/>
              </a:spcBef>
            </a:pPr>
            <a:r>
              <a:rPr lang="en-US" sz="5400" b="1" spc="-20" dirty="0">
                <a:solidFill>
                  <a:srgbClr val="F7F7F7"/>
                </a:solidFill>
                <a:latin typeface="Trebuchet MS"/>
                <a:cs typeface="Trebuchet MS"/>
              </a:rPr>
              <a:t>1-day Ethereum</a:t>
            </a:r>
            <a:endParaRPr sz="5400" dirty="0">
              <a:latin typeface="Trebuchet MS"/>
              <a:cs typeface="Trebuchet MS"/>
            </a:endParaRPr>
          </a:p>
        </p:txBody>
      </p:sp>
    </p:spTree>
    <p:extLst>
      <p:ext uri="{BB962C8B-B14F-4D97-AF65-F5344CB8AC3E}">
        <p14:creationId xmlns:p14="http://schemas.microsoft.com/office/powerpoint/2010/main" val="42884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534400" y="1050993"/>
            <a:ext cx="6731053" cy="952408"/>
          </a:xfrm>
          <a:custGeom>
            <a:avLst/>
            <a:gdLst/>
            <a:ahLst/>
            <a:cxnLst/>
            <a:rect l="l" t="t" r="r" b="b"/>
            <a:pathLst>
              <a:path w="2464434" h="1003300">
                <a:moveTo>
                  <a:pt x="2083054" y="1002783"/>
                </a:moveTo>
                <a:lnTo>
                  <a:pt x="380999" y="1002783"/>
                </a:lnTo>
                <a:lnTo>
                  <a:pt x="330919" y="999478"/>
                </a:lnTo>
                <a:lnTo>
                  <a:pt x="282121" y="989729"/>
                </a:lnTo>
                <a:lnTo>
                  <a:pt x="235197" y="973781"/>
                </a:lnTo>
                <a:lnTo>
                  <a:pt x="190739" y="951878"/>
                </a:lnTo>
                <a:lnTo>
                  <a:pt x="149340" y="924266"/>
                </a:lnTo>
                <a:lnTo>
                  <a:pt x="111592"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2" y="111592"/>
                </a:lnTo>
                <a:lnTo>
                  <a:pt x="149340" y="78516"/>
                </a:lnTo>
                <a:lnTo>
                  <a:pt x="190739" y="50904"/>
                </a:lnTo>
                <a:lnTo>
                  <a:pt x="235197" y="29001"/>
                </a:lnTo>
                <a:lnTo>
                  <a:pt x="282121" y="13053"/>
                </a:lnTo>
                <a:lnTo>
                  <a:pt x="330919" y="3304"/>
                </a:lnTo>
                <a:lnTo>
                  <a:pt x="380999" y="0"/>
                </a:lnTo>
                <a:lnTo>
                  <a:pt x="2083054" y="0"/>
                </a:lnTo>
                <a:lnTo>
                  <a:pt x="2133134" y="3304"/>
                </a:lnTo>
                <a:lnTo>
                  <a:pt x="2181932" y="13053"/>
                </a:lnTo>
                <a:lnTo>
                  <a:pt x="2228856" y="29001"/>
                </a:lnTo>
                <a:lnTo>
                  <a:pt x="2273314" y="50904"/>
                </a:lnTo>
                <a:lnTo>
                  <a:pt x="2314713" y="78516"/>
                </a:lnTo>
                <a:lnTo>
                  <a:pt x="2352462" y="111592"/>
                </a:lnTo>
                <a:lnTo>
                  <a:pt x="2385537" y="149340"/>
                </a:lnTo>
                <a:lnTo>
                  <a:pt x="2413149" y="190739"/>
                </a:lnTo>
                <a:lnTo>
                  <a:pt x="2435052" y="235197"/>
                </a:lnTo>
                <a:lnTo>
                  <a:pt x="2451000" y="282121"/>
                </a:lnTo>
                <a:lnTo>
                  <a:pt x="2460749" y="330919"/>
                </a:lnTo>
                <a:lnTo>
                  <a:pt x="2464054" y="380999"/>
                </a:lnTo>
                <a:lnTo>
                  <a:pt x="2464054" y="621783"/>
                </a:lnTo>
                <a:lnTo>
                  <a:pt x="2460749" y="671863"/>
                </a:lnTo>
                <a:lnTo>
                  <a:pt x="2451000" y="720661"/>
                </a:lnTo>
                <a:lnTo>
                  <a:pt x="2435052" y="767585"/>
                </a:lnTo>
                <a:lnTo>
                  <a:pt x="2413149" y="812043"/>
                </a:lnTo>
                <a:lnTo>
                  <a:pt x="2385537" y="853442"/>
                </a:lnTo>
                <a:lnTo>
                  <a:pt x="2352462" y="891190"/>
                </a:lnTo>
                <a:lnTo>
                  <a:pt x="2314713" y="924266"/>
                </a:lnTo>
                <a:lnTo>
                  <a:pt x="2273314" y="951878"/>
                </a:lnTo>
                <a:lnTo>
                  <a:pt x="2228856" y="973781"/>
                </a:lnTo>
                <a:lnTo>
                  <a:pt x="2181932" y="989729"/>
                </a:lnTo>
                <a:lnTo>
                  <a:pt x="2133134" y="999478"/>
                </a:lnTo>
                <a:lnTo>
                  <a:pt x="2083054" y="1002783"/>
                </a:lnTo>
                <a:close/>
              </a:path>
            </a:pathLst>
          </a:custGeom>
          <a:solidFill>
            <a:srgbClr val="FF007D"/>
          </a:solidFill>
        </p:spPr>
        <p:txBody>
          <a:bodyPr wrap="square" lIns="0" tIns="0" rIns="0" bIns="0" rtlCol="0"/>
          <a:lstStyle/>
          <a:p>
            <a:endParaRPr/>
          </a:p>
        </p:txBody>
      </p:sp>
      <p:sp>
        <p:nvSpPr>
          <p:cNvPr id="3" name="object 3"/>
          <p:cNvSpPr txBox="1"/>
          <p:nvPr/>
        </p:nvSpPr>
        <p:spPr>
          <a:xfrm>
            <a:off x="9390722" y="1087446"/>
            <a:ext cx="5181600" cy="843821"/>
          </a:xfrm>
          <a:prstGeom prst="rect">
            <a:avLst/>
          </a:prstGeom>
        </p:spPr>
        <p:txBody>
          <a:bodyPr vert="horz" wrap="square" lIns="0" tIns="12700" rIns="0" bIns="0" rtlCol="0">
            <a:spAutoFit/>
          </a:bodyPr>
          <a:lstStyle/>
          <a:p>
            <a:pPr marL="12700">
              <a:lnSpc>
                <a:spcPct val="100000"/>
              </a:lnSpc>
              <a:spcBef>
                <a:spcPts val="100"/>
              </a:spcBef>
            </a:pPr>
            <a:r>
              <a:rPr lang="en-US" sz="5400" b="1" spc="-20" dirty="0">
                <a:solidFill>
                  <a:srgbClr val="F7F7F7"/>
                </a:solidFill>
                <a:latin typeface="Trebuchet MS"/>
                <a:cs typeface="Trebuchet MS"/>
              </a:rPr>
              <a:t>1-day Ethereum</a:t>
            </a:r>
            <a:endParaRPr sz="54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1551643669"/>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5">
            <a:extLst>
              <a:ext uri="{FF2B5EF4-FFF2-40B4-BE49-F238E27FC236}">
                <a16:creationId xmlns:a16="http://schemas.microsoft.com/office/drawing/2014/main" id="{AE21A4B3-1B35-9D7F-CD38-4CB9BEC6A2F5}"/>
              </a:ext>
            </a:extLst>
          </p:cNvPr>
          <p:cNvPicPr>
            <a:picLocks noChangeAspect="1"/>
          </p:cNvPicPr>
          <p:nvPr/>
        </p:nvPicPr>
        <p:blipFill>
          <a:blip r:embed="rId11"/>
          <a:stretch>
            <a:fillRect/>
          </a:stretch>
        </p:blipFill>
        <p:spPr>
          <a:xfrm>
            <a:off x="8534400" y="2588304"/>
            <a:ext cx="6037922" cy="2781699"/>
          </a:xfrm>
          <a:prstGeom prst="rect">
            <a:avLst/>
          </a:prstGeom>
        </p:spPr>
      </p:pic>
      <p:pic>
        <p:nvPicPr>
          <p:cNvPr id="9" name="Picture 8">
            <a:extLst>
              <a:ext uri="{FF2B5EF4-FFF2-40B4-BE49-F238E27FC236}">
                <a16:creationId xmlns:a16="http://schemas.microsoft.com/office/drawing/2014/main" id="{FC6A892B-1DAF-277F-A99A-AC479D090AD8}"/>
              </a:ext>
            </a:extLst>
          </p:cNvPr>
          <p:cNvPicPr>
            <a:picLocks noChangeAspect="1"/>
          </p:cNvPicPr>
          <p:nvPr/>
        </p:nvPicPr>
        <p:blipFill>
          <a:blip r:embed="rId12"/>
          <a:stretch>
            <a:fillRect/>
          </a:stretch>
        </p:blipFill>
        <p:spPr>
          <a:xfrm>
            <a:off x="6305033" y="5648504"/>
            <a:ext cx="3889551" cy="3869553"/>
          </a:xfrm>
          <a:prstGeom prst="rect">
            <a:avLst/>
          </a:prstGeom>
        </p:spPr>
      </p:pic>
      <p:pic>
        <p:nvPicPr>
          <p:cNvPr id="11" name="Picture 10">
            <a:extLst>
              <a:ext uri="{FF2B5EF4-FFF2-40B4-BE49-F238E27FC236}">
                <a16:creationId xmlns:a16="http://schemas.microsoft.com/office/drawing/2014/main" id="{840959DD-29CA-5A94-BDBF-B1F5F65408CE}"/>
              </a:ext>
            </a:extLst>
          </p:cNvPr>
          <p:cNvPicPr>
            <a:picLocks noChangeAspect="1"/>
          </p:cNvPicPr>
          <p:nvPr/>
        </p:nvPicPr>
        <p:blipFill>
          <a:blip r:embed="rId13"/>
          <a:stretch>
            <a:fillRect/>
          </a:stretch>
        </p:blipFill>
        <p:spPr>
          <a:xfrm>
            <a:off x="10439400" y="5587401"/>
            <a:ext cx="7168467" cy="4513869"/>
          </a:xfrm>
          <a:prstGeom prst="rect">
            <a:avLst/>
          </a:prstGeom>
        </p:spPr>
      </p:pic>
    </p:spTree>
    <p:extLst>
      <p:ext uri="{BB962C8B-B14F-4D97-AF65-F5344CB8AC3E}">
        <p14:creationId xmlns:p14="http://schemas.microsoft.com/office/powerpoint/2010/main" val="2831418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40811" y="772280"/>
            <a:ext cx="9296400" cy="1704373"/>
          </a:xfrm>
          <a:custGeom>
            <a:avLst/>
            <a:gdLst/>
            <a:ahLst/>
            <a:cxnLst/>
            <a:rect l="l" t="t" r="r" b="b"/>
            <a:pathLst>
              <a:path w="2464434" h="1003300">
                <a:moveTo>
                  <a:pt x="2083054" y="1002783"/>
                </a:moveTo>
                <a:lnTo>
                  <a:pt x="380999" y="1002783"/>
                </a:lnTo>
                <a:lnTo>
                  <a:pt x="330919" y="999478"/>
                </a:lnTo>
                <a:lnTo>
                  <a:pt x="282121" y="989729"/>
                </a:lnTo>
                <a:lnTo>
                  <a:pt x="235197" y="973781"/>
                </a:lnTo>
                <a:lnTo>
                  <a:pt x="190739" y="951878"/>
                </a:lnTo>
                <a:lnTo>
                  <a:pt x="149340" y="924266"/>
                </a:lnTo>
                <a:lnTo>
                  <a:pt x="111592"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2" y="111592"/>
                </a:lnTo>
                <a:lnTo>
                  <a:pt x="149340" y="78516"/>
                </a:lnTo>
                <a:lnTo>
                  <a:pt x="190739" y="50904"/>
                </a:lnTo>
                <a:lnTo>
                  <a:pt x="235197" y="29001"/>
                </a:lnTo>
                <a:lnTo>
                  <a:pt x="282121" y="13053"/>
                </a:lnTo>
                <a:lnTo>
                  <a:pt x="330919" y="3304"/>
                </a:lnTo>
                <a:lnTo>
                  <a:pt x="380999" y="0"/>
                </a:lnTo>
                <a:lnTo>
                  <a:pt x="2083054" y="0"/>
                </a:lnTo>
                <a:lnTo>
                  <a:pt x="2133134" y="3304"/>
                </a:lnTo>
                <a:lnTo>
                  <a:pt x="2181932" y="13053"/>
                </a:lnTo>
                <a:lnTo>
                  <a:pt x="2228856" y="29001"/>
                </a:lnTo>
                <a:lnTo>
                  <a:pt x="2273314" y="50904"/>
                </a:lnTo>
                <a:lnTo>
                  <a:pt x="2314713" y="78516"/>
                </a:lnTo>
                <a:lnTo>
                  <a:pt x="2352462" y="111592"/>
                </a:lnTo>
                <a:lnTo>
                  <a:pt x="2385537" y="149340"/>
                </a:lnTo>
                <a:lnTo>
                  <a:pt x="2413149" y="190739"/>
                </a:lnTo>
                <a:lnTo>
                  <a:pt x="2435052" y="235197"/>
                </a:lnTo>
                <a:lnTo>
                  <a:pt x="2451000" y="282121"/>
                </a:lnTo>
                <a:lnTo>
                  <a:pt x="2460749" y="330919"/>
                </a:lnTo>
                <a:lnTo>
                  <a:pt x="2464054" y="380999"/>
                </a:lnTo>
                <a:lnTo>
                  <a:pt x="2464054" y="621783"/>
                </a:lnTo>
                <a:lnTo>
                  <a:pt x="2460749" y="671863"/>
                </a:lnTo>
                <a:lnTo>
                  <a:pt x="2451000" y="720661"/>
                </a:lnTo>
                <a:lnTo>
                  <a:pt x="2435052" y="767585"/>
                </a:lnTo>
                <a:lnTo>
                  <a:pt x="2413149" y="812043"/>
                </a:lnTo>
                <a:lnTo>
                  <a:pt x="2385537" y="853442"/>
                </a:lnTo>
                <a:lnTo>
                  <a:pt x="2352462" y="891190"/>
                </a:lnTo>
                <a:lnTo>
                  <a:pt x="2314713" y="924266"/>
                </a:lnTo>
                <a:lnTo>
                  <a:pt x="2273314" y="951878"/>
                </a:lnTo>
                <a:lnTo>
                  <a:pt x="2228856" y="973781"/>
                </a:lnTo>
                <a:lnTo>
                  <a:pt x="2181932" y="989729"/>
                </a:lnTo>
                <a:lnTo>
                  <a:pt x="2133134" y="999478"/>
                </a:lnTo>
                <a:lnTo>
                  <a:pt x="2083054" y="1002783"/>
                </a:lnTo>
                <a:close/>
              </a:path>
            </a:pathLst>
          </a:custGeom>
          <a:solidFill>
            <a:srgbClr val="FF007D"/>
          </a:solidFill>
        </p:spPr>
        <p:txBody>
          <a:bodyPr wrap="square" lIns="0" tIns="0" rIns="0" bIns="0" rtlCol="0"/>
          <a:lstStyle/>
          <a:p>
            <a:endParaRPr/>
          </a:p>
        </p:txBody>
      </p:sp>
      <p:sp>
        <p:nvSpPr>
          <p:cNvPr id="3" name="object 3"/>
          <p:cNvSpPr txBox="1"/>
          <p:nvPr/>
        </p:nvSpPr>
        <p:spPr>
          <a:xfrm>
            <a:off x="8306331" y="933990"/>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Combine data</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376851455"/>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Picture 6">
            <a:extLst>
              <a:ext uri="{FF2B5EF4-FFF2-40B4-BE49-F238E27FC236}">
                <a16:creationId xmlns:a16="http://schemas.microsoft.com/office/drawing/2014/main" id="{4FD81935-7C0E-2B96-F69C-87834201B4F3}"/>
              </a:ext>
            </a:extLst>
          </p:cNvPr>
          <p:cNvPicPr>
            <a:picLocks noChangeAspect="1"/>
          </p:cNvPicPr>
          <p:nvPr/>
        </p:nvPicPr>
        <p:blipFill>
          <a:blip r:embed="rId11"/>
          <a:stretch>
            <a:fillRect/>
          </a:stretch>
        </p:blipFill>
        <p:spPr>
          <a:xfrm>
            <a:off x="6549555" y="4099225"/>
            <a:ext cx="11099220" cy="3220372"/>
          </a:xfrm>
          <a:prstGeom prst="rect">
            <a:avLst/>
          </a:prstGeom>
        </p:spPr>
      </p:pic>
    </p:spTree>
    <p:extLst>
      <p:ext uri="{BB962C8B-B14F-4D97-AF65-F5344CB8AC3E}">
        <p14:creationId xmlns:p14="http://schemas.microsoft.com/office/powerpoint/2010/main" val="4073057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5717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302676279"/>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Picture 8">
            <a:extLst>
              <a:ext uri="{FF2B5EF4-FFF2-40B4-BE49-F238E27FC236}">
                <a16:creationId xmlns:a16="http://schemas.microsoft.com/office/drawing/2014/main" id="{FE5C89D6-45BD-0D44-22B5-35F7105F6327}"/>
              </a:ext>
            </a:extLst>
          </p:cNvPr>
          <p:cNvPicPr>
            <a:picLocks noChangeAspect="1"/>
          </p:cNvPicPr>
          <p:nvPr/>
        </p:nvPicPr>
        <p:blipFill>
          <a:blip r:embed="rId11"/>
          <a:stretch>
            <a:fillRect/>
          </a:stretch>
        </p:blipFill>
        <p:spPr>
          <a:xfrm>
            <a:off x="6525287" y="1299535"/>
            <a:ext cx="6820852" cy="3124636"/>
          </a:xfrm>
          <a:prstGeom prst="rect">
            <a:avLst/>
          </a:prstGeom>
        </p:spPr>
      </p:pic>
      <p:pic>
        <p:nvPicPr>
          <p:cNvPr id="11" name="Picture 10">
            <a:extLst>
              <a:ext uri="{FF2B5EF4-FFF2-40B4-BE49-F238E27FC236}">
                <a16:creationId xmlns:a16="http://schemas.microsoft.com/office/drawing/2014/main" id="{6D6D913B-6B5B-6733-F6BD-B22F29D84F8D}"/>
              </a:ext>
            </a:extLst>
          </p:cNvPr>
          <p:cNvPicPr>
            <a:picLocks noChangeAspect="1"/>
          </p:cNvPicPr>
          <p:nvPr/>
        </p:nvPicPr>
        <p:blipFill>
          <a:blip r:embed="rId12"/>
          <a:stretch>
            <a:fillRect/>
          </a:stretch>
        </p:blipFill>
        <p:spPr>
          <a:xfrm>
            <a:off x="14403528" y="1029777"/>
            <a:ext cx="2591162" cy="4296375"/>
          </a:xfrm>
          <a:prstGeom prst="rect">
            <a:avLst/>
          </a:prstGeom>
        </p:spPr>
      </p:pic>
      <p:pic>
        <p:nvPicPr>
          <p:cNvPr id="2" name="Picture 1">
            <a:extLst>
              <a:ext uri="{FF2B5EF4-FFF2-40B4-BE49-F238E27FC236}">
                <a16:creationId xmlns:a16="http://schemas.microsoft.com/office/drawing/2014/main" id="{44E53BD4-6BF5-D90D-120F-18DFB21279DC}"/>
              </a:ext>
            </a:extLst>
          </p:cNvPr>
          <p:cNvPicPr>
            <a:picLocks noChangeAspect="1"/>
          </p:cNvPicPr>
          <p:nvPr/>
        </p:nvPicPr>
        <p:blipFill>
          <a:blip r:embed="rId13"/>
          <a:stretch>
            <a:fillRect/>
          </a:stretch>
        </p:blipFill>
        <p:spPr>
          <a:xfrm>
            <a:off x="1425188" y="5698393"/>
            <a:ext cx="16445133" cy="4248882"/>
          </a:xfrm>
          <a:prstGeom prst="rect">
            <a:avLst/>
          </a:prstGeom>
        </p:spPr>
      </p:pic>
    </p:spTree>
    <p:extLst>
      <p:ext uri="{BB962C8B-B14F-4D97-AF65-F5344CB8AC3E}">
        <p14:creationId xmlns:p14="http://schemas.microsoft.com/office/powerpoint/2010/main" val="512460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3693231240"/>
              </p:ext>
            </p:extLst>
          </p:nvPr>
        </p:nvGraphicFramePr>
        <p:xfrm>
          <a:off x="228600" y="2020002"/>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Picture 2">
            <a:extLst>
              <a:ext uri="{FF2B5EF4-FFF2-40B4-BE49-F238E27FC236}">
                <a16:creationId xmlns:a16="http://schemas.microsoft.com/office/drawing/2014/main" id="{EC2A57DE-1A67-72FC-15B2-39ADA1FD6818}"/>
              </a:ext>
            </a:extLst>
          </p:cNvPr>
          <p:cNvPicPr>
            <a:picLocks noChangeAspect="1"/>
          </p:cNvPicPr>
          <p:nvPr/>
        </p:nvPicPr>
        <p:blipFill>
          <a:blip r:embed="rId11"/>
          <a:stretch>
            <a:fillRect/>
          </a:stretch>
        </p:blipFill>
        <p:spPr>
          <a:xfrm>
            <a:off x="737014" y="4553906"/>
            <a:ext cx="16813971" cy="4867954"/>
          </a:xfrm>
          <a:prstGeom prst="rect">
            <a:avLst/>
          </a:prstGeom>
        </p:spPr>
      </p:pic>
    </p:spTree>
    <p:extLst>
      <p:ext uri="{BB962C8B-B14F-4D97-AF65-F5344CB8AC3E}">
        <p14:creationId xmlns:p14="http://schemas.microsoft.com/office/powerpoint/2010/main" val="1996282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Picture 6">
            <a:extLst>
              <a:ext uri="{FF2B5EF4-FFF2-40B4-BE49-F238E27FC236}">
                <a16:creationId xmlns:a16="http://schemas.microsoft.com/office/drawing/2014/main" id="{A1C6906F-2A2F-EEEB-A671-F88A5AEDF5F8}"/>
              </a:ext>
            </a:extLst>
          </p:cNvPr>
          <p:cNvPicPr>
            <a:picLocks noChangeAspect="1"/>
          </p:cNvPicPr>
          <p:nvPr/>
        </p:nvPicPr>
        <p:blipFill>
          <a:blip r:embed="rId11"/>
          <a:stretch>
            <a:fillRect/>
          </a:stretch>
        </p:blipFill>
        <p:spPr>
          <a:xfrm>
            <a:off x="6324600" y="3013727"/>
            <a:ext cx="11548095" cy="5338331"/>
          </a:xfrm>
          <a:prstGeom prst="rect">
            <a:avLst/>
          </a:prstGeom>
        </p:spPr>
      </p:pic>
    </p:spTree>
    <p:extLst>
      <p:ext uri="{BB962C8B-B14F-4D97-AF65-F5344CB8AC3E}">
        <p14:creationId xmlns:p14="http://schemas.microsoft.com/office/powerpoint/2010/main" val="302249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3" cstate="print"/>
            <a:stretch>
              <a:fillRect/>
            </a:stretch>
          </p:blipFill>
          <p:spPr>
            <a:xfrm>
              <a:off x="16757008" y="8985885"/>
              <a:ext cx="504824" cy="504824"/>
            </a:xfrm>
            <a:prstGeom prst="rect">
              <a:avLst/>
            </a:prstGeom>
          </p:spPr>
        </p:pic>
        <p:pic>
          <p:nvPicPr>
            <p:cNvPr id="20" name="object 20"/>
            <p:cNvPicPr/>
            <p:nvPr/>
          </p:nvPicPr>
          <p:blipFill>
            <a:blip r:embed="rId4"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5" action="ppaction://hlinksldjump"/>
              </a:rPr>
              <a:t>Back</a:t>
            </a:r>
            <a:r>
              <a:rPr sz="1800" b="1" u="heavy" spc="-90" dirty="0">
                <a:solidFill>
                  <a:srgbClr val="00003B"/>
                </a:solidFill>
                <a:uFill>
                  <a:solidFill>
                    <a:srgbClr val="00003B"/>
                  </a:solidFill>
                </a:uFill>
                <a:latin typeface="Trebuchet MS"/>
                <a:cs typeface="Trebuchet MS"/>
                <a:hlinkClick r:id="rId5" action="ppaction://hlinksldjump"/>
              </a:rPr>
              <a:t> </a:t>
            </a:r>
            <a:r>
              <a:rPr sz="1800" b="1" u="heavy" dirty="0">
                <a:solidFill>
                  <a:srgbClr val="00003B"/>
                </a:solidFill>
                <a:uFill>
                  <a:solidFill>
                    <a:srgbClr val="00003B"/>
                  </a:solidFill>
                </a:uFill>
                <a:latin typeface="Trebuchet MS"/>
                <a:cs typeface="Trebuchet MS"/>
                <a:hlinkClick r:id="rId5" action="ppaction://hlinksldjump"/>
              </a:rPr>
              <a:t>to</a:t>
            </a:r>
            <a:r>
              <a:rPr sz="1800" b="1" u="heavy" spc="-75" dirty="0">
                <a:solidFill>
                  <a:srgbClr val="00003B"/>
                </a:solidFill>
                <a:uFill>
                  <a:solidFill>
                    <a:srgbClr val="00003B"/>
                  </a:solidFill>
                </a:uFill>
                <a:latin typeface="Trebuchet MS"/>
                <a:cs typeface="Trebuchet MS"/>
                <a:hlinkClick r:id="rId5" action="ppaction://hlinksldjump"/>
              </a:rPr>
              <a:t> </a:t>
            </a:r>
            <a:r>
              <a:rPr sz="1800" b="1" u="heavy" spc="65" dirty="0">
                <a:solidFill>
                  <a:srgbClr val="00003B"/>
                </a:solidFill>
                <a:uFill>
                  <a:solidFill>
                    <a:srgbClr val="00003B"/>
                  </a:solidFill>
                </a:uFill>
                <a:latin typeface="Trebuchet MS"/>
                <a:cs typeface="Trebuchet MS"/>
                <a:hlinkClick r:id="rId5"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6"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4212438861"/>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AA284E60-320B-22F6-B60D-AC77B72476C4}"/>
              </a:ext>
            </a:extLst>
          </p:cNvPr>
          <p:cNvPicPr>
            <a:picLocks noChangeAspect="1"/>
          </p:cNvPicPr>
          <p:nvPr/>
        </p:nvPicPr>
        <p:blipFill>
          <a:blip r:embed="rId12"/>
          <a:stretch>
            <a:fillRect/>
          </a:stretch>
        </p:blipFill>
        <p:spPr>
          <a:xfrm>
            <a:off x="8344381" y="891881"/>
            <a:ext cx="8269254" cy="4544809"/>
          </a:xfrm>
          <a:prstGeom prst="rect">
            <a:avLst/>
          </a:prstGeom>
        </p:spPr>
      </p:pic>
      <p:pic>
        <p:nvPicPr>
          <p:cNvPr id="9" name="Picture 8">
            <a:extLst>
              <a:ext uri="{FF2B5EF4-FFF2-40B4-BE49-F238E27FC236}">
                <a16:creationId xmlns:a16="http://schemas.microsoft.com/office/drawing/2014/main" id="{43D2D3F1-E07F-8875-3DC3-5EA73902FEBA}"/>
              </a:ext>
            </a:extLst>
          </p:cNvPr>
          <p:cNvPicPr>
            <a:picLocks noChangeAspect="1"/>
          </p:cNvPicPr>
          <p:nvPr/>
        </p:nvPicPr>
        <p:blipFill>
          <a:blip r:embed="rId13"/>
          <a:stretch>
            <a:fillRect/>
          </a:stretch>
        </p:blipFill>
        <p:spPr>
          <a:xfrm>
            <a:off x="4419600" y="6057900"/>
            <a:ext cx="13374264" cy="4045868"/>
          </a:xfrm>
          <a:prstGeom prst="rect">
            <a:avLst/>
          </a:prstGeom>
        </p:spPr>
      </p:pic>
    </p:spTree>
    <p:extLst>
      <p:ext uri="{BB962C8B-B14F-4D97-AF65-F5344CB8AC3E}">
        <p14:creationId xmlns:p14="http://schemas.microsoft.com/office/powerpoint/2010/main" val="756995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93922" y="3229457"/>
            <a:ext cx="1000125" cy="1000125"/>
            <a:chOff x="6493922" y="3229457"/>
            <a:chExt cx="1000125" cy="1000125"/>
          </a:xfrm>
        </p:grpSpPr>
        <p:pic>
          <p:nvPicPr>
            <p:cNvPr id="3" name="object 3"/>
            <p:cNvPicPr/>
            <p:nvPr/>
          </p:nvPicPr>
          <p:blipFill>
            <a:blip r:embed="rId2" cstate="print"/>
            <a:stretch>
              <a:fillRect/>
            </a:stretch>
          </p:blipFill>
          <p:spPr>
            <a:xfrm>
              <a:off x="6493922" y="3229457"/>
              <a:ext cx="1000124" cy="1000124"/>
            </a:xfrm>
            <a:prstGeom prst="rect">
              <a:avLst/>
            </a:prstGeom>
          </p:spPr>
        </p:pic>
        <p:sp>
          <p:nvSpPr>
            <p:cNvPr id="4" name="object 4"/>
            <p:cNvSpPr/>
            <p:nvPr/>
          </p:nvSpPr>
          <p:spPr>
            <a:xfrm>
              <a:off x="6597097" y="3332634"/>
              <a:ext cx="798830" cy="798830"/>
            </a:xfrm>
            <a:custGeom>
              <a:avLst/>
              <a:gdLst/>
              <a:ahLst/>
              <a:cxnLst/>
              <a:rect l="l" t="t" r="r" b="b"/>
              <a:pathLst>
                <a:path w="798829" h="798829">
                  <a:moveTo>
                    <a:pt x="399117" y="798234"/>
                  </a:moveTo>
                  <a:lnTo>
                    <a:pt x="352571" y="795549"/>
                  </a:lnTo>
                  <a:lnTo>
                    <a:pt x="307603" y="787693"/>
                  </a:lnTo>
                  <a:lnTo>
                    <a:pt x="264511" y="774966"/>
                  </a:lnTo>
                  <a:lnTo>
                    <a:pt x="223595" y="757667"/>
                  </a:lnTo>
                  <a:lnTo>
                    <a:pt x="185155" y="736096"/>
                  </a:lnTo>
                  <a:lnTo>
                    <a:pt x="149489" y="710552"/>
                  </a:lnTo>
                  <a:lnTo>
                    <a:pt x="116898" y="681335"/>
                  </a:lnTo>
                  <a:lnTo>
                    <a:pt x="87681" y="648744"/>
                  </a:lnTo>
                  <a:lnTo>
                    <a:pt x="62137" y="613079"/>
                  </a:lnTo>
                  <a:lnTo>
                    <a:pt x="40566" y="574638"/>
                  </a:lnTo>
                  <a:lnTo>
                    <a:pt x="23267" y="533722"/>
                  </a:lnTo>
                  <a:lnTo>
                    <a:pt x="10540" y="490631"/>
                  </a:lnTo>
                  <a:lnTo>
                    <a:pt x="2684" y="445662"/>
                  </a:lnTo>
                  <a:lnTo>
                    <a:pt x="0" y="399121"/>
                  </a:lnTo>
                  <a:lnTo>
                    <a:pt x="2684" y="352571"/>
                  </a:lnTo>
                  <a:lnTo>
                    <a:pt x="10540" y="307603"/>
                  </a:lnTo>
                  <a:lnTo>
                    <a:pt x="23267" y="264511"/>
                  </a:lnTo>
                  <a:lnTo>
                    <a:pt x="40566" y="223595"/>
                  </a:lnTo>
                  <a:lnTo>
                    <a:pt x="62137" y="185155"/>
                  </a:lnTo>
                  <a:lnTo>
                    <a:pt x="87681" y="149489"/>
                  </a:lnTo>
                  <a:lnTo>
                    <a:pt x="116898" y="116898"/>
                  </a:lnTo>
                  <a:lnTo>
                    <a:pt x="149489" y="87681"/>
                  </a:lnTo>
                  <a:lnTo>
                    <a:pt x="185155" y="62137"/>
                  </a:lnTo>
                  <a:lnTo>
                    <a:pt x="223595" y="40566"/>
                  </a:lnTo>
                  <a:lnTo>
                    <a:pt x="264511" y="23267"/>
                  </a:lnTo>
                  <a:lnTo>
                    <a:pt x="307603" y="10540"/>
                  </a:lnTo>
                  <a:lnTo>
                    <a:pt x="352571" y="2685"/>
                  </a:lnTo>
                  <a:lnTo>
                    <a:pt x="399116" y="0"/>
                  </a:lnTo>
                  <a:lnTo>
                    <a:pt x="445662" y="2685"/>
                  </a:lnTo>
                  <a:lnTo>
                    <a:pt x="490631" y="10540"/>
                  </a:lnTo>
                  <a:lnTo>
                    <a:pt x="533723" y="23267"/>
                  </a:lnTo>
                  <a:lnTo>
                    <a:pt x="574638" y="40566"/>
                  </a:lnTo>
                  <a:lnTo>
                    <a:pt x="613079" y="62137"/>
                  </a:lnTo>
                  <a:lnTo>
                    <a:pt x="648744" y="87681"/>
                  </a:lnTo>
                  <a:lnTo>
                    <a:pt x="681335" y="116898"/>
                  </a:lnTo>
                  <a:lnTo>
                    <a:pt x="710552" y="149489"/>
                  </a:lnTo>
                  <a:lnTo>
                    <a:pt x="736096" y="185155"/>
                  </a:lnTo>
                  <a:lnTo>
                    <a:pt x="757667" y="223595"/>
                  </a:lnTo>
                  <a:lnTo>
                    <a:pt x="774966" y="264511"/>
                  </a:lnTo>
                  <a:lnTo>
                    <a:pt x="787693" y="307603"/>
                  </a:lnTo>
                  <a:lnTo>
                    <a:pt x="795548" y="352571"/>
                  </a:lnTo>
                  <a:lnTo>
                    <a:pt x="798233" y="399112"/>
                  </a:lnTo>
                  <a:lnTo>
                    <a:pt x="795548" y="445662"/>
                  </a:lnTo>
                  <a:lnTo>
                    <a:pt x="787693" y="490631"/>
                  </a:lnTo>
                  <a:lnTo>
                    <a:pt x="774966" y="533722"/>
                  </a:lnTo>
                  <a:lnTo>
                    <a:pt x="757667" y="574638"/>
                  </a:lnTo>
                  <a:lnTo>
                    <a:pt x="736096" y="613079"/>
                  </a:lnTo>
                  <a:lnTo>
                    <a:pt x="710552" y="648744"/>
                  </a:lnTo>
                  <a:lnTo>
                    <a:pt x="681335" y="681335"/>
                  </a:lnTo>
                  <a:lnTo>
                    <a:pt x="648744" y="710552"/>
                  </a:lnTo>
                  <a:lnTo>
                    <a:pt x="613079" y="736096"/>
                  </a:lnTo>
                  <a:lnTo>
                    <a:pt x="574638" y="757667"/>
                  </a:lnTo>
                  <a:lnTo>
                    <a:pt x="533723" y="774966"/>
                  </a:lnTo>
                  <a:lnTo>
                    <a:pt x="490631" y="787693"/>
                  </a:lnTo>
                  <a:lnTo>
                    <a:pt x="445662" y="795549"/>
                  </a:lnTo>
                  <a:lnTo>
                    <a:pt x="399117" y="798234"/>
                  </a:lnTo>
                  <a:close/>
                </a:path>
              </a:pathLst>
            </a:custGeom>
            <a:solidFill>
              <a:srgbClr val="F7F7F7"/>
            </a:solidFill>
          </p:spPr>
          <p:txBody>
            <a:bodyPr wrap="square" lIns="0" tIns="0" rIns="0" bIns="0" rtlCol="0"/>
            <a:lstStyle/>
            <a:p>
              <a:endParaRPr/>
            </a:p>
          </p:txBody>
        </p:sp>
      </p:grpSp>
      <p:sp>
        <p:nvSpPr>
          <p:cNvPr id="5" name="object 5"/>
          <p:cNvSpPr txBox="1"/>
          <p:nvPr/>
        </p:nvSpPr>
        <p:spPr>
          <a:xfrm>
            <a:off x="6884285" y="3513673"/>
            <a:ext cx="223520" cy="421640"/>
          </a:xfrm>
          <a:prstGeom prst="rect">
            <a:avLst/>
          </a:prstGeom>
        </p:spPr>
        <p:txBody>
          <a:bodyPr vert="horz" wrap="square" lIns="0" tIns="12700" rIns="0" bIns="0" rtlCol="0">
            <a:spAutoFit/>
          </a:bodyPr>
          <a:lstStyle/>
          <a:p>
            <a:pPr marL="12700">
              <a:lnSpc>
                <a:spcPct val="100000"/>
              </a:lnSpc>
              <a:spcBef>
                <a:spcPts val="100"/>
              </a:spcBef>
            </a:pPr>
            <a:r>
              <a:rPr sz="2600" b="1" spc="35" dirty="0">
                <a:solidFill>
                  <a:srgbClr val="00003B"/>
                </a:solidFill>
                <a:latin typeface="Trebuchet MS"/>
                <a:cs typeface="Trebuchet MS"/>
              </a:rPr>
              <a:t>3</a:t>
            </a:r>
            <a:endParaRPr sz="2600">
              <a:latin typeface="Trebuchet MS"/>
              <a:cs typeface="Trebuchet MS"/>
            </a:endParaRPr>
          </a:p>
        </p:txBody>
      </p:sp>
      <p:grpSp>
        <p:nvGrpSpPr>
          <p:cNvPr id="6" name="object 6"/>
          <p:cNvGrpSpPr/>
          <p:nvPr/>
        </p:nvGrpSpPr>
        <p:grpSpPr>
          <a:xfrm>
            <a:off x="6493922" y="4794726"/>
            <a:ext cx="1000125" cy="1000125"/>
            <a:chOff x="6493922" y="4794726"/>
            <a:chExt cx="1000125" cy="1000125"/>
          </a:xfrm>
        </p:grpSpPr>
        <p:pic>
          <p:nvPicPr>
            <p:cNvPr id="7" name="object 7"/>
            <p:cNvPicPr/>
            <p:nvPr/>
          </p:nvPicPr>
          <p:blipFill>
            <a:blip r:embed="rId3" cstate="print"/>
            <a:stretch>
              <a:fillRect/>
            </a:stretch>
          </p:blipFill>
          <p:spPr>
            <a:xfrm>
              <a:off x="6493922" y="4794726"/>
              <a:ext cx="1000124" cy="1000124"/>
            </a:xfrm>
            <a:prstGeom prst="rect">
              <a:avLst/>
            </a:prstGeom>
          </p:spPr>
        </p:pic>
        <p:sp>
          <p:nvSpPr>
            <p:cNvPr id="8" name="object 8"/>
            <p:cNvSpPr/>
            <p:nvPr/>
          </p:nvSpPr>
          <p:spPr>
            <a:xfrm>
              <a:off x="6597097" y="4897902"/>
              <a:ext cx="798830" cy="798830"/>
            </a:xfrm>
            <a:custGeom>
              <a:avLst/>
              <a:gdLst/>
              <a:ahLst/>
              <a:cxnLst/>
              <a:rect l="l" t="t" r="r" b="b"/>
              <a:pathLst>
                <a:path w="798829" h="798829">
                  <a:moveTo>
                    <a:pt x="399117" y="798234"/>
                  </a:moveTo>
                  <a:lnTo>
                    <a:pt x="352571" y="795549"/>
                  </a:lnTo>
                  <a:lnTo>
                    <a:pt x="307603" y="787693"/>
                  </a:lnTo>
                  <a:lnTo>
                    <a:pt x="264511" y="774966"/>
                  </a:lnTo>
                  <a:lnTo>
                    <a:pt x="223595" y="757667"/>
                  </a:lnTo>
                  <a:lnTo>
                    <a:pt x="185155" y="736096"/>
                  </a:lnTo>
                  <a:lnTo>
                    <a:pt x="149489" y="710552"/>
                  </a:lnTo>
                  <a:lnTo>
                    <a:pt x="116898" y="681335"/>
                  </a:lnTo>
                  <a:lnTo>
                    <a:pt x="87681" y="648744"/>
                  </a:lnTo>
                  <a:lnTo>
                    <a:pt x="62137" y="613079"/>
                  </a:lnTo>
                  <a:lnTo>
                    <a:pt x="40566" y="574638"/>
                  </a:lnTo>
                  <a:lnTo>
                    <a:pt x="23267" y="533722"/>
                  </a:lnTo>
                  <a:lnTo>
                    <a:pt x="10540" y="490631"/>
                  </a:lnTo>
                  <a:lnTo>
                    <a:pt x="2684" y="445662"/>
                  </a:lnTo>
                  <a:lnTo>
                    <a:pt x="0" y="399121"/>
                  </a:lnTo>
                  <a:lnTo>
                    <a:pt x="2684" y="352571"/>
                  </a:lnTo>
                  <a:lnTo>
                    <a:pt x="10540" y="307603"/>
                  </a:lnTo>
                  <a:lnTo>
                    <a:pt x="23267" y="264511"/>
                  </a:lnTo>
                  <a:lnTo>
                    <a:pt x="40566" y="223595"/>
                  </a:lnTo>
                  <a:lnTo>
                    <a:pt x="62137" y="185155"/>
                  </a:lnTo>
                  <a:lnTo>
                    <a:pt x="87681" y="149489"/>
                  </a:lnTo>
                  <a:lnTo>
                    <a:pt x="116898" y="116898"/>
                  </a:lnTo>
                  <a:lnTo>
                    <a:pt x="149489" y="87681"/>
                  </a:lnTo>
                  <a:lnTo>
                    <a:pt x="185155" y="62137"/>
                  </a:lnTo>
                  <a:lnTo>
                    <a:pt x="223595" y="40566"/>
                  </a:lnTo>
                  <a:lnTo>
                    <a:pt x="264511" y="23267"/>
                  </a:lnTo>
                  <a:lnTo>
                    <a:pt x="307603" y="10540"/>
                  </a:lnTo>
                  <a:lnTo>
                    <a:pt x="352571" y="2685"/>
                  </a:lnTo>
                  <a:lnTo>
                    <a:pt x="399115" y="0"/>
                  </a:lnTo>
                  <a:lnTo>
                    <a:pt x="445662" y="2685"/>
                  </a:lnTo>
                  <a:lnTo>
                    <a:pt x="490631" y="10540"/>
                  </a:lnTo>
                  <a:lnTo>
                    <a:pt x="533723" y="23267"/>
                  </a:lnTo>
                  <a:lnTo>
                    <a:pt x="574638" y="40566"/>
                  </a:lnTo>
                  <a:lnTo>
                    <a:pt x="613079" y="62137"/>
                  </a:lnTo>
                  <a:lnTo>
                    <a:pt x="648744" y="87681"/>
                  </a:lnTo>
                  <a:lnTo>
                    <a:pt x="681335" y="116898"/>
                  </a:lnTo>
                  <a:lnTo>
                    <a:pt x="710552" y="149489"/>
                  </a:lnTo>
                  <a:lnTo>
                    <a:pt x="736096" y="185155"/>
                  </a:lnTo>
                  <a:lnTo>
                    <a:pt x="757667" y="223595"/>
                  </a:lnTo>
                  <a:lnTo>
                    <a:pt x="774966" y="264511"/>
                  </a:lnTo>
                  <a:lnTo>
                    <a:pt x="787693" y="307603"/>
                  </a:lnTo>
                  <a:lnTo>
                    <a:pt x="795548" y="352571"/>
                  </a:lnTo>
                  <a:lnTo>
                    <a:pt x="798233" y="399112"/>
                  </a:lnTo>
                  <a:lnTo>
                    <a:pt x="795548" y="445662"/>
                  </a:lnTo>
                  <a:lnTo>
                    <a:pt x="787693" y="490631"/>
                  </a:lnTo>
                  <a:lnTo>
                    <a:pt x="774966" y="533722"/>
                  </a:lnTo>
                  <a:lnTo>
                    <a:pt x="757667" y="574638"/>
                  </a:lnTo>
                  <a:lnTo>
                    <a:pt x="736096" y="613079"/>
                  </a:lnTo>
                  <a:lnTo>
                    <a:pt x="710552" y="648744"/>
                  </a:lnTo>
                  <a:lnTo>
                    <a:pt x="681335" y="681335"/>
                  </a:lnTo>
                  <a:lnTo>
                    <a:pt x="648744" y="710552"/>
                  </a:lnTo>
                  <a:lnTo>
                    <a:pt x="613079" y="736096"/>
                  </a:lnTo>
                  <a:lnTo>
                    <a:pt x="574638" y="757667"/>
                  </a:lnTo>
                  <a:lnTo>
                    <a:pt x="533723" y="774966"/>
                  </a:lnTo>
                  <a:lnTo>
                    <a:pt x="490631" y="787693"/>
                  </a:lnTo>
                  <a:lnTo>
                    <a:pt x="445662" y="795549"/>
                  </a:lnTo>
                  <a:lnTo>
                    <a:pt x="399117" y="798234"/>
                  </a:lnTo>
                  <a:close/>
                </a:path>
              </a:pathLst>
            </a:custGeom>
            <a:solidFill>
              <a:srgbClr val="F7F7F7"/>
            </a:solidFill>
          </p:spPr>
          <p:txBody>
            <a:bodyPr wrap="square" lIns="0" tIns="0" rIns="0" bIns="0" rtlCol="0"/>
            <a:lstStyle/>
            <a:p>
              <a:endParaRPr/>
            </a:p>
          </p:txBody>
        </p:sp>
      </p:grpSp>
      <p:sp>
        <p:nvSpPr>
          <p:cNvPr id="9" name="object 9"/>
          <p:cNvSpPr txBox="1"/>
          <p:nvPr/>
        </p:nvSpPr>
        <p:spPr>
          <a:xfrm>
            <a:off x="6884285" y="5078941"/>
            <a:ext cx="223520" cy="421640"/>
          </a:xfrm>
          <a:prstGeom prst="rect">
            <a:avLst/>
          </a:prstGeom>
        </p:spPr>
        <p:txBody>
          <a:bodyPr vert="horz" wrap="square" lIns="0" tIns="12700" rIns="0" bIns="0" rtlCol="0">
            <a:spAutoFit/>
          </a:bodyPr>
          <a:lstStyle/>
          <a:p>
            <a:pPr marL="12700">
              <a:lnSpc>
                <a:spcPct val="100000"/>
              </a:lnSpc>
              <a:spcBef>
                <a:spcPts val="100"/>
              </a:spcBef>
            </a:pPr>
            <a:r>
              <a:rPr sz="2600" b="1" spc="35" dirty="0">
                <a:solidFill>
                  <a:srgbClr val="00003B"/>
                </a:solidFill>
                <a:latin typeface="Trebuchet MS"/>
                <a:cs typeface="Trebuchet MS"/>
              </a:rPr>
              <a:t>4</a:t>
            </a:r>
            <a:endParaRPr sz="2600">
              <a:latin typeface="Trebuchet MS"/>
              <a:cs typeface="Trebuchet MS"/>
            </a:endParaRPr>
          </a:p>
        </p:txBody>
      </p:sp>
      <p:grpSp>
        <p:nvGrpSpPr>
          <p:cNvPr id="10" name="object 10"/>
          <p:cNvGrpSpPr/>
          <p:nvPr/>
        </p:nvGrpSpPr>
        <p:grpSpPr>
          <a:xfrm>
            <a:off x="6493922" y="6359996"/>
            <a:ext cx="1000125" cy="1000125"/>
            <a:chOff x="6493922" y="6359996"/>
            <a:chExt cx="1000125" cy="1000125"/>
          </a:xfrm>
        </p:grpSpPr>
        <p:pic>
          <p:nvPicPr>
            <p:cNvPr id="11" name="object 11"/>
            <p:cNvPicPr/>
            <p:nvPr/>
          </p:nvPicPr>
          <p:blipFill>
            <a:blip r:embed="rId4" cstate="print"/>
            <a:stretch>
              <a:fillRect/>
            </a:stretch>
          </p:blipFill>
          <p:spPr>
            <a:xfrm>
              <a:off x="6493922" y="6359996"/>
              <a:ext cx="1000124" cy="1000124"/>
            </a:xfrm>
            <a:prstGeom prst="rect">
              <a:avLst/>
            </a:prstGeom>
          </p:spPr>
        </p:pic>
        <p:sp>
          <p:nvSpPr>
            <p:cNvPr id="12" name="object 12"/>
            <p:cNvSpPr/>
            <p:nvPr/>
          </p:nvSpPr>
          <p:spPr>
            <a:xfrm>
              <a:off x="6597097" y="6463171"/>
              <a:ext cx="798830" cy="798830"/>
            </a:xfrm>
            <a:custGeom>
              <a:avLst/>
              <a:gdLst/>
              <a:ahLst/>
              <a:cxnLst/>
              <a:rect l="l" t="t" r="r" b="b"/>
              <a:pathLst>
                <a:path w="798829" h="798829">
                  <a:moveTo>
                    <a:pt x="399123" y="798234"/>
                  </a:moveTo>
                  <a:lnTo>
                    <a:pt x="352571" y="795549"/>
                  </a:lnTo>
                  <a:lnTo>
                    <a:pt x="307603" y="787693"/>
                  </a:lnTo>
                  <a:lnTo>
                    <a:pt x="264511" y="774966"/>
                  </a:lnTo>
                  <a:lnTo>
                    <a:pt x="223595" y="757667"/>
                  </a:lnTo>
                  <a:lnTo>
                    <a:pt x="185155" y="736096"/>
                  </a:lnTo>
                  <a:lnTo>
                    <a:pt x="149489" y="710553"/>
                  </a:lnTo>
                  <a:lnTo>
                    <a:pt x="116898" y="681336"/>
                  </a:lnTo>
                  <a:lnTo>
                    <a:pt x="87681" y="648745"/>
                  </a:lnTo>
                  <a:lnTo>
                    <a:pt x="62137" y="613079"/>
                  </a:lnTo>
                  <a:lnTo>
                    <a:pt x="40566" y="574639"/>
                  </a:lnTo>
                  <a:lnTo>
                    <a:pt x="23267" y="533723"/>
                  </a:lnTo>
                  <a:lnTo>
                    <a:pt x="10540" y="490631"/>
                  </a:lnTo>
                  <a:lnTo>
                    <a:pt x="2684" y="445663"/>
                  </a:lnTo>
                  <a:lnTo>
                    <a:pt x="0" y="399112"/>
                  </a:lnTo>
                  <a:lnTo>
                    <a:pt x="2684" y="352572"/>
                  </a:lnTo>
                  <a:lnTo>
                    <a:pt x="10540" y="307603"/>
                  </a:lnTo>
                  <a:lnTo>
                    <a:pt x="23267" y="264511"/>
                  </a:lnTo>
                  <a:lnTo>
                    <a:pt x="40566" y="223595"/>
                  </a:lnTo>
                  <a:lnTo>
                    <a:pt x="62137" y="185155"/>
                  </a:lnTo>
                  <a:lnTo>
                    <a:pt x="87681" y="149490"/>
                  </a:lnTo>
                  <a:lnTo>
                    <a:pt x="116898" y="116898"/>
                  </a:lnTo>
                  <a:lnTo>
                    <a:pt x="149489" y="87681"/>
                  </a:lnTo>
                  <a:lnTo>
                    <a:pt x="185155" y="62137"/>
                  </a:lnTo>
                  <a:lnTo>
                    <a:pt x="223595" y="40566"/>
                  </a:lnTo>
                  <a:lnTo>
                    <a:pt x="264511" y="23268"/>
                  </a:lnTo>
                  <a:lnTo>
                    <a:pt x="307603" y="10541"/>
                  </a:lnTo>
                  <a:lnTo>
                    <a:pt x="352571" y="2685"/>
                  </a:lnTo>
                  <a:lnTo>
                    <a:pt x="399117" y="0"/>
                  </a:lnTo>
                  <a:lnTo>
                    <a:pt x="445662" y="2685"/>
                  </a:lnTo>
                  <a:lnTo>
                    <a:pt x="490631" y="10541"/>
                  </a:lnTo>
                  <a:lnTo>
                    <a:pt x="533723" y="23268"/>
                  </a:lnTo>
                  <a:lnTo>
                    <a:pt x="574638" y="40566"/>
                  </a:lnTo>
                  <a:lnTo>
                    <a:pt x="613079" y="62137"/>
                  </a:lnTo>
                  <a:lnTo>
                    <a:pt x="648744" y="87681"/>
                  </a:lnTo>
                  <a:lnTo>
                    <a:pt x="681335" y="116898"/>
                  </a:lnTo>
                  <a:lnTo>
                    <a:pt x="710552" y="149490"/>
                  </a:lnTo>
                  <a:lnTo>
                    <a:pt x="736096" y="185155"/>
                  </a:lnTo>
                  <a:lnTo>
                    <a:pt x="757667" y="223595"/>
                  </a:lnTo>
                  <a:lnTo>
                    <a:pt x="774966" y="264511"/>
                  </a:lnTo>
                  <a:lnTo>
                    <a:pt x="787693" y="307603"/>
                  </a:lnTo>
                  <a:lnTo>
                    <a:pt x="795548" y="352572"/>
                  </a:lnTo>
                  <a:lnTo>
                    <a:pt x="798233" y="399117"/>
                  </a:lnTo>
                  <a:lnTo>
                    <a:pt x="795548" y="445663"/>
                  </a:lnTo>
                  <a:lnTo>
                    <a:pt x="787693" y="490631"/>
                  </a:lnTo>
                  <a:lnTo>
                    <a:pt x="774966" y="533723"/>
                  </a:lnTo>
                  <a:lnTo>
                    <a:pt x="757667" y="574639"/>
                  </a:lnTo>
                  <a:lnTo>
                    <a:pt x="736096" y="613079"/>
                  </a:lnTo>
                  <a:lnTo>
                    <a:pt x="710552" y="648745"/>
                  </a:lnTo>
                  <a:lnTo>
                    <a:pt x="681335" y="681336"/>
                  </a:lnTo>
                  <a:lnTo>
                    <a:pt x="648744" y="710553"/>
                  </a:lnTo>
                  <a:lnTo>
                    <a:pt x="613079" y="736096"/>
                  </a:lnTo>
                  <a:lnTo>
                    <a:pt x="574638" y="757667"/>
                  </a:lnTo>
                  <a:lnTo>
                    <a:pt x="533723" y="774966"/>
                  </a:lnTo>
                  <a:lnTo>
                    <a:pt x="490631" y="787693"/>
                  </a:lnTo>
                  <a:lnTo>
                    <a:pt x="445662" y="795549"/>
                  </a:lnTo>
                  <a:lnTo>
                    <a:pt x="399123" y="798234"/>
                  </a:lnTo>
                  <a:close/>
                </a:path>
              </a:pathLst>
            </a:custGeom>
            <a:solidFill>
              <a:srgbClr val="F7F7F7"/>
            </a:solidFill>
          </p:spPr>
          <p:txBody>
            <a:bodyPr wrap="square" lIns="0" tIns="0" rIns="0" bIns="0" rtlCol="0"/>
            <a:lstStyle/>
            <a:p>
              <a:endParaRPr/>
            </a:p>
          </p:txBody>
        </p:sp>
      </p:grpSp>
      <p:sp>
        <p:nvSpPr>
          <p:cNvPr id="13" name="object 13"/>
          <p:cNvSpPr txBox="1"/>
          <p:nvPr/>
        </p:nvSpPr>
        <p:spPr>
          <a:xfrm>
            <a:off x="6884285" y="6644209"/>
            <a:ext cx="223520" cy="421640"/>
          </a:xfrm>
          <a:prstGeom prst="rect">
            <a:avLst/>
          </a:prstGeom>
        </p:spPr>
        <p:txBody>
          <a:bodyPr vert="horz" wrap="square" lIns="0" tIns="12700" rIns="0" bIns="0" rtlCol="0">
            <a:spAutoFit/>
          </a:bodyPr>
          <a:lstStyle/>
          <a:p>
            <a:pPr marL="12700">
              <a:lnSpc>
                <a:spcPct val="100000"/>
              </a:lnSpc>
              <a:spcBef>
                <a:spcPts val="100"/>
              </a:spcBef>
            </a:pPr>
            <a:r>
              <a:rPr sz="2600" b="1" spc="35" dirty="0">
                <a:solidFill>
                  <a:srgbClr val="00003B"/>
                </a:solidFill>
                <a:latin typeface="Trebuchet MS"/>
                <a:cs typeface="Trebuchet MS"/>
              </a:rPr>
              <a:t>5</a:t>
            </a:r>
            <a:endParaRPr sz="2600">
              <a:latin typeface="Trebuchet MS"/>
              <a:cs typeface="Trebuchet MS"/>
            </a:endParaRPr>
          </a:p>
        </p:txBody>
      </p:sp>
      <p:grpSp>
        <p:nvGrpSpPr>
          <p:cNvPr id="14" name="object 14"/>
          <p:cNvGrpSpPr/>
          <p:nvPr/>
        </p:nvGrpSpPr>
        <p:grpSpPr>
          <a:xfrm>
            <a:off x="6493922" y="7925265"/>
            <a:ext cx="1000125" cy="1000125"/>
            <a:chOff x="6493922" y="7925265"/>
            <a:chExt cx="1000125" cy="1000125"/>
          </a:xfrm>
        </p:grpSpPr>
        <p:pic>
          <p:nvPicPr>
            <p:cNvPr id="15" name="object 15"/>
            <p:cNvPicPr/>
            <p:nvPr/>
          </p:nvPicPr>
          <p:blipFill>
            <a:blip r:embed="rId5" cstate="print"/>
            <a:stretch>
              <a:fillRect/>
            </a:stretch>
          </p:blipFill>
          <p:spPr>
            <a:xfrm>
              <a:off x="6493922" y="7925265"/>
              <a:ext cx="1000124" cy="1000124"/>
            </a:xfrm>
            <a:prstGeom prst="rect">
              <a:avLst/>
            </a:prstGeom>
          </p:spPr>
        </p:pic>
        <p:sp>
          <p:nvSpPr>
            <p:cNvPr id="16" name="object 16"/>
            <p:cNvSpPr/>
            <p:nvPr/>
          </p:nvSpPr>
          <p:spPr>
            <a:xfrm>
              <a:off x="6597097" y="8028441"/>
              <a:ext cx="798830" cy="798830"/>
            </a:xfrm>
            <a:custGeom>
              <a:avLst/>
              <a:gdLst/>
              <a:ahLst/>
              <a:cxnLst/>
              <a:rect l="l" t="t" r="r" b="b"/>
              <a:pathLst>
                <a:path w="798829" h="798829">
                  <a:moveTo>
                    <a:pt x="399117" y="798234"/>
                  </a:moveTo>
                  <a:lnTo>
                    <a:pt x="352571" y="795549"/>
                  </a:lnTo>
                  <a:lnTo>
                    <a:pt x="307603" y="787693"/>
                  </a:lnTo>
                  <a:lnTo>
                    <a:pt x="264511" y="774966"/>
                  </a:lnTo>
                  <a:lnTo>
                    <a:pt x="223595" y="757667"/>
                  </a:lnTo>
                  <a:lnTo>
                    <a:pt x="185155" y="736096"/>
                  </a:lnTo>
                  <a:lnTo>
                    <a:pt x="149489" y="710552"/>
                  </a:lnTo>
                  <a:lnTo>
                    <a:pt x="116898" y="681335"/>
                  </a:lnTo>
                  <a:lnTo>
                    <a:pt x="87681" y="648744"/>
                  </a:lnTo>
                  <a:lnTo>
                    <a:pt x="62137" y="613079"/>
                  </a:lnTo>
                  <a:lnTo>
                    <a:pt x="40566" y="574639"/>
                  </a:lnTo>
                  <a:lnTo>
                    <a:pt x="23267" y="533723"/>
                  </a:lnTo>
                  <a:lnTo>
                    <a:pt x="10540" y="490631"/>
                  </a:lnTo>
                  <a:lnTo>
                    <a:pt x="2684" y="445663"/>
                  </a:lnTo>
                  <a:lnTo>
                    <a:pt x="0" y="399122"/>
                  </a:lnTo>
                  <a:lnTo>
                    <a:pt x="2684" y="352572"/>
                  </a:lnTo>
                  <a:lnTo>
                    <a:pt x="10540" y="307603"/>
                  </a:lnTo>
                  <a:lnTo>
                    <a:pt x="23267" y="264511"/>
                  </a:lnTo>
                  <a:lnTo>
                    <a:pt x="40566" y="223595"/>
                  </a:lnTo>
                  <a:lnTo>
                    <a:pt x="62137" y="185155"/>
                  </a:lnTo>
                  <a:lnTo>
                    <a:pt x="87681" y="149489"/>
                  </a:lnTo>
                  <a:lnTo>
                    <a:pt x="116898" y="116898"/>
                  </a:lnTo>
                  <a:lnTo>
                    <a:pt x="149489" y="87681"/>
                  </a:lnTo>
                  <a:lnTo>
                    <a:pt x="185155" y="62137"/>
                  </a:lnTo>
                  <a:lnTo>
                    <a:pt x="223595" y="40566"/>
                  </a:lnTo>
                  <a:lnTo>
                    <a:pt x="264511" y="23268"/>
                  </a:lnTo>
                  <a:lnTo>
                    <a:pt x="307603" y="10540"/>
                  </a:lnTo>
                  <a:lnTo>
                    <a:pt x="352571" y="2685"/>
                  </a:lnTo>
                  <a:lnTo>
                    <a:pt x="399117" y="0"/>
                  </a:lnTo>
                  <a:lnTo>
                    <a:pt x="445662" y="2685"/>
                  </a:lnTo>
                  <a:lnTo>
                    <a:pt x="490631" y="10540"/>
                  </a:lnTo>
                  <a:lnTo>
                    <a:pt x="533723" y="23268"/>
                  </a:lnTo>
                  <a:lnTo>
                    <a:pt x="574638" y="40566"/>
                  </a:lnTo>
                  <a:lnTo>
                    <a:pt x="613079" y="62137"/>
                  </a:lnTo>
                  <a:lnTo>
                    <a:pt x="648744" y="87681"/>
                  </a:lnTo>
                  <a:lnTo>
                    <a:pt x="681335" y="116898"/>
                  </a:lnTo>
                  <a:lnTo>
                    <a:pt x="710552" y="149489"/>
                  </a:lnTo>
                  <a:lnTo>
                    <a:pt x="736096" y="185155"/>
                  </a:lnTo>
                  <a:lnTo>
                    <a:pt x="757667" y="223595"/>
                  </a:lnTo>
                  <a:lnTo>
                    <a:pt x="774966" y="264511"/>
                  </a:lnTo>
                  <a:lnTo>
                    <a:pt x="787693" y="307603"/>
                  </a:lnTo>
                  <a:lnTo>
                    <a:pt x="795548" y="352572"/>
                  </a:lnTo>
                  <a:lnTo>
                    <a:pt x="798233" y="399112"/>
                  </a:lnTo>
                  <a:lnTo>
                    <a:pt x="795548" y="445663"/>
                  </a:lnTo>
                  <a:lnTo>
                    <a:pt x="787693" y="490631"/>
                  </a:lnTo>
                  <a:lnTo>
                    <a:pt x="774966" y="533723"/>
                  </a:lnTo>
                  <a:lnTo>
                    <a:pt x="757667" y="574639"/>
                  </a:lnTo>
                  <a:lnTo>
                    <a:pt x="736096" y="613079"/>
                  </a:lnTo>
                  <a:lnTo>
                    <a:pt x="710552" y="648744"/>
                  </a:lnTo>
                  <a:lnTo>
                    <a:pt x="681335" y="681335"/>
                  </a:lnTo>
                  <a:lnTo>
                    <a:pt x="648744" y="710552"/>
                  </a:lnTo>
                  <a:lnTo>
                    <a:pt x="613079" y="736096"/>
                  </a:lnTo>
                  <a:lnTo>
                    <a:pt x="574638" y="757667"/>
                  </a:lnTo>
                  <a:lnTo>
                    <a:pt x="533723" y="774966"/>
                  </a:lnTo>
                  <a:lnTo>
                    <a:pt x="490631" y="787693"/>
                  </a:lnTo>
                  <a:lnTo>
                    <a:pt x="445662" y="795549"/>
                  </a:lnTo>
                  <a:lnTo>
                    <a:pt x="399117" y="798234"/>
                  </a:lnTo>
                  <a:close/>
                </a:path>
              </a:pathLst>
            </a:custGeom>
            <a:solidFill>
              <a:srgbClr val="F7F7F7"/>
            </a:solidFill>
          </p:spPr>
          <p:txBody>
            <a:bodyPr wrap="square" lIns="0" tIns="0" rIns="0" bIns="0" rtlCol="0"/>
            <a:lstStyle/>
            <a:p>
              <a:endParaRPr/>
            </a:p>
          </p:txBody>
        </p:sp>
      </p:grpSp>
      <p:sp>
        <p:nvSpPr>
          <p:cNvPr id="17" name="object 17"/>
          <p:cNvSpPr txBox="1"/>
          <p:nvPr/>
        </p:nvSpPr>
        <p:spPr>
          <a:xfrm>
            <a:off x="6884285" y="8209479"/>
            <a:ext cx="223520" cy="421640"/>
          </a:xfrm>
          <a:prstGeom prst="rect">
            <a:avLst/>
          </a:prstGeom>
        </p:spPr>
        <p:txBody>
          <a:bodyPr vert="horz" wrap="square" lIns="0" tIns="12700" rIns="0" bIns="0" rtlCol="0">
            <a:spAutoFit/>
          </a:bodyPr>
          <a:lstStyle/>
          <a:p>
            <a:pPr marL="12700">
              <a:lnSpc>
                <a:spcPct val="100000"/>
              </a:lnSpc>
              <a:spcBef>
                <a:spcPts val="100"/>
              </a:spcBef>
            </a:pPr>
            <a:r>
              <a:rPr sz="2600" b="1" spc="35" dirty="0">
                <a:solidFill>
                  <a:srgbClr val="00003B"/>
                </a:solidFill>
                <a:latin typeface="Trebuchet MS"/>
                <a:cs typeface="Trebuchet MS"/>
              </a:rPr>
              <a:t>7</a:t>
            </a:r>
            <a:endParaRPr sz="2600">
              <a:latin typeface="Trebuchet MS"/>
              <a:cs typeface="Trebuchet MS"/>
            </a:endParaRPr>
          </a:p>
        </p:txBody>
      </p:sp>
      <p:grpSp>
        <p:nvGrpSpPr>
          <p:cNvPr id="18" name="object 18"/>
          <p:cNvGrpSpPr/>
          <p:nvPr/>
        </p:nvGrpSpPr>
        <p:grpSpPr>
          <a:xfrm>
            <a:off x="12148073" y="3229457"/>
            <a:ext cx="1000125" cy="1000125"/>
            <a:chOff x="12148073" y="3229457"/>
            <a:chExt cx="1000125" cy="1000125"/>
          </a:xfrm>
        </p:grpSpPr>
        <p:pic>
          <p:nvPicPr>
            <p:cNvPr id="19" name="object 19"/>
            <p:cNvPicPr/>
            <p:nvPr/>
          </p:nvPicPr>
          <p:blipFill>
            <a:blip r:embed="rId6" cstate="print"/>
            <a:stretch>
              <a:fillRect/>
            </a:stretch>
          </p:blipFill>
          <p:spPr>
            <a:xfrm>
              <a:off x="12148073" y="3229457"/>
              <a:ext cx="1000124" cy="1000124"/>
            </a:xfrm>
            <a:prstGeom prst="rect">
              <a:avLst/>
            </a:prstGeom>
          </p:spPr>
        </p:pic>
        <p:sp>
          <p:nvSpPr>
            <p:cNvPr id="20" name="object 20"/>
            <p:cNvSpPr/>
            <p:nvPr/>
          </p:nvSpPr>
          <p:spPr>
            <a:xfrm>
              <a:off x="12251248" y="3332634"/>
              <a:ext cx="798830" cy="798830"/>
            </a:xfrm>
            <a:custGeom>
              <a:avLst/>
              <a:gdLst/>
              <a:ahLst/>
              <a:cxnLst/>
              <a:rect l="l" t="t" r="r" b="b"/>
              <a:pathLst>
                <a:path w="798830" h="798829">
                  <a:moveTo>
                    <a:pt x="399116" y="798234"/>
                  </a:moveTo>
                  <a:lnTo>
                    <a:pt x="352571" y="795549"/>
                  </a:lnTo>
                  <a:lnTo>
                    <a:pt x="307603" y="787693"/>
                  </a:lnTo>
                  <a:lnTo>
                    <a:pt x="264511" y="774966"/>
                  </a:lnTo>
                  <a:lnTo>
                    <a:pt x="223595" y="757667"/>
                  </a:lnTo>
                  <a:lnTo>
                    <a:pt x="185155" y="736096"/>
                  </a:lnTo>
                  <a:lnTo>
                    <a:pt x="149489" y="710552"/>
                  </a:lnTo>
                  <a:lnTo>
                    <a:pt x="116898" y="681335"/>
                  </a:lnTo>
                  <a:lnTo>
                    <a:pt x="87681" y="648744"/>
                  </a:lnTo>
                  <a:lnTo>
                    <a:pt x="62137" y="613079"/>
                  </a:lnTo>
                  <a:lnTo>
                    <a:pt x="40566" y="574638"/>
                  </a:lnTo>
                  <a:lnTo>
                    <a:pt x="23268" y="533722"/>
                  </a:lnTo>
                  <a:lnTo>
                    <a:pt x="10540" y="490631"/>
                  </a:lnTo>
                  <a:lnTo>
                    <a:pt x="2685" y="445662"/>
                  </a:lnTo>
                  <a:lnTo>
                    <a:pt x="0" y="399117"/>
                  </a:lnTo>
                  <a:lnTo>
                    <a:pt x="2685" y="352571"/>
                  </a:lnTo>
                  <a:lnTo>
                    <a:pt x="10540" y="307603"/>
                  </a:lnTo>
                  <a:lnTo>
                    <a:pt x="23268" y="264511"/>
                  </a:lnTo>
                  <a:lnTo>
                    <a:pt x="40566" y="223595"/>
                  </a:lnTo>
                  <a:lnTo>
                    <a:pt x="62137" y="185155"/>
                  </a:lnTo>
                  <a:lnTo>
                    <a:pt x="87681" y="149489"/>
                  </a:lnTo>
                  <a:lnTo>
                    <a:pt x="116898" y="116898"/>
                  </a:lnTo>
                  <a:lnTo>
                    <a:pt x="149489" y="87681"/>
                  </a:lnTo>
                  <a:lnTo>
                    <a:pt x="185155" y="62137"/>
                  </a:lnTo>
                  <a:lnTo>
                    <a:pt x="223595" y="40566"/>
                  </a:lnTo>
                  <a:lnTo>
                    <a:pt x="264511" y="23267"/>
                  </a:lnTo>
                  <a:lnTo>
                    <a:pt x="307603" y="10540"/>
                  </a:lnTo>
                  <a:lnTo>
                    <a:pt x="352571" y="2685"/>
                  </a:lnTo>
                  <a:lnTo>
                    <a:pt x="399117" y="0"/>
                  </a:lnTo>
                  <a:lnTo>
                    <a:pt x="445662" y="2685"/>
                  </a:lnTo>
                  <a:lnTo>
                    <a:pt x="490630" y="10540"/>
                  </a:lnTo>
                  <a:lnTo>
                    <a:pt x="533722" y="23267"/>
                  </a:lnTo>
                  <a:lnTo>
                    <a:pt x="574638" y="40566"/>
                  </a:lnTo>
                  <a:lnTo>
                    <a:pt x="613078" y="62137"/>
                  </a:lnTo>
                  <a:lnTo>
                    <a:pt x="648744" y="87681"/>
                  </a:lnTo>
                  <a:lnTo>
                    <a:pt x="681335" y="116898"/>
                  </a:lnTo>
                  <a:lnTo>
                    <a:pt x="710552" y="149489"/>
                  </a:lnTo>
                  <a:lnTo>
                    <a:pt x="736096" y="185155"/>
                  </a:lnTo>
                  <a:lnTo>
                    <a:pt x="757667" y="223595"/>
                  </a:lnTo>
                  <a:lnTo>
                    <a:pt x="774965" y="264511"/>
                  </a:lnTo>
                  <a:lnTo>
                    <a:pt x="787692" y="307603"/>
                  </a:lnTo>
                  <a:lnTo>
                    <a:pt x="795548" y="352571"/>
                  </a:lnTo>
                  <a:lnTo>
                    <a:pt x="798233" y="399117"/>
                  </a:lnTo>
                  <a:lnTo>
                    <a:pt x="795548" y="445662"/>
                  </a:lnTo>
                  <a:lnTo>
                    <a:pt x="787692" y="490631"/>
                  </a:lnTo>
                  <a:lnTo>
                    <a:pt x="774965" y="533722"/>
                  </a:lnTo>
                  <a:lnTo>
                    <a:pt x="757667" y="574638"/>
                  </a:lnTo>
                  <a:lnTo>
                    <a:pt x="736096" y="613079"/>
                  </a:lnTo>
                  <a:lnTo>
                    <a:pt x="710552" y="648744"/>
                  </a:lnTo>
                  <a:lnTo>
                    <a:pt x="681335" y="681335"/>
                  </a:lnTo>
                  <a:lnTo>
                    <a:pt x="648744" y="710552"/>
                  </a:lnTo>
                  <a:lnTo>
                    <a:pt x="613078" y="736096"/>
                  </a:lnTo>
                  <a:lnTo>
                    <a:pt x="574638" y="757667"/>
                  </a:lnTo>
                  <a:lnTo>
                    <a:pt x="533722" y="774966"/>
                  </a:lnTo>
                  <a:lnTo>
                    <a:pt x="490630" y="787693"/>
                  </a:lnTo>
                  <a:lnTo>
                    <a:pt x="445662" y="795549"/>
                  </a:lnTo>
                  <a:lnTo>
                    <a:pt x="399116" y="798234"/>
                  </a:lnTo>
                  <a:close/>
                </a:path>
              </a:pathLst>
            </a:custGeom>
            <a:solidFill>
              <a:srgbClr val="F7F7F7"/>
            </a:solidFill>
          </p:spPr>
          <p:txBody>
            <a:bodyPr wrap="square" lIns="0" tIns="0" rIns="0" bIns="0" rtlCol="0"/>
            <a:lstStyle/>
            <a:p>
              <a:endParaRPr/>
            </a:p>
          </p:txBody>
        </p:sp>
      </p:grpSp>
      <p:sp>
        <p:nvSpPr>
          <p:cNvPr id="21" name="object 21"/>
          <p:cNvSpPr txBox="1"/>
          <p:nvPr/>
        </p:nvSpPr>
        <p:spPr>
          <a:xfrm>
            <a:off x="12538436" y="3513673"/>
            <a:ext cx="223520" cy="421640"/>
          </a:xfrm>
          <a:prstGeom prst="rect">
            <a:avLst/>
          </a:prstGeom>
        </p:spPr>
        <p:txBody>
          <a:bodyPr vert="horz" wrap="square" lIns="0" tIns="12700" rIns="0" bIns="0" rtlCol="0">
            <a:spAutoFit/>
          </a:bodyPr>
          <a:lstStyle/>
          <a:p>
            <a:pPr marL="12700">
              <a:lnSpc>
                <a:spcPct val="100000"/>
              </a:lnSpc>
              <a:spcBef>
                <a:spcPts val="100"/>
              </a:spcBef>
            </a:pPr>
            <a:r>
              <a:rPr sz="2600" b="1" spc="35" dirty="0">
                <a:solidFill>
                  <a:srgbClr val="00003B"/>
                </a:solidFill>
                <a:latin typeface="Trebuchet MS"/>
                <a:cs typeface="Trebuchet MS"/>
              </a:rPr>
              <a:t>8</a:t>
            </a:r>
            <a:endParaRPr sz="2600">
              <a:latin typeface="Trebuchet MS"/>
              <a:cs typeface="Trebuchet MS"/>
            </a:endParaRPr>
          </a:p>
        </p:txBody>
      </p:sp>
      <p:sp>
        <p:nvSpPr>
          <p:cNvPr id="34" name="object 34"/>
          <p:cNvSpPr txBox="1">
            <a:spLocks noGrp="1"/>
          </p:cNvSpPr>
          <p:nvPr>
            <p:ph type="title"/>
          </p:nvPr>
        </p:nvSpPr>
        <p:spPr>
          <a:prstGeom prst="rect">
            <a:avLst/>
          </a:prstGeom>
        </p:spPr>
        <p:txBody>
          <a:bodyPr vert="horz" wrap="square" lIns="0" tIns="742959" rIns="0" bIns="0" rtlCol="0">
            <a:spAutoFit/>
          </a:bodyPr>
          <a:lstStyle/>
          <a:p>
            <a:pPr marL="12700">
              <a:lnSpc>
                <a:spcPct val="100000"/>
              </a:lnSpc>
              <a:spcBef>
                <a:spcPts val="100"/>
              </a:spcBef>
            </a:pPr>
            <a:r>
              <a:rPr sz="7000" spc="-105" dirty="0">
                <a:solidFill>
                  <a:srgbClr val="00003B"/>
                </a:solidFill>
              </a:rPr>
              <a:t>Agenda</a:t>
            </a:r>
            <a:endParaRPr sz="7000"/>
          </a:p>
        </p:txBody>
      </p:sp>
      <p:sp>
        <p:nvSpPr>
          <p:cNvPr id="35" name="object 35"/>
          <p:cNvSpPr/>
          <p:nvPr/>
        </p:nvSpPr>
        <p:spPr>
          <a:xfrm>
            <a:off x="10709867" y="3848591"/>
            <a:ext cx="40640" cy="28575"/>
          </a:xfrm>
          <a:custGeom>
            <a:avLst/>
            <a:gdLst/>
            <a:ahLst/>
            <a:cxnLst/>
            <a:rect l="l" t="t" r="r" b="b"/>
            <a:pathLst>
              <a:path w="40640" h="28575">
                <a:moveTo>
                  <a:pt x="40408" y="28574"/>
                </a:moveTo>
                <a:lnTo>
                  <a:pt x="0" y="28574"/>
                </a:lnTo>
                <a:lnTo>
                  <a:pt x="0" y="0"/>
                </a:lnTo>
                <a:lnTo>
                  <a:pt x="40408" y="0"/>
                </a:lnTo>
                <a:lnTo>
                  <a:pt x="40408" y="28574"/>
                </a:lnTo>
                <a:close/>
              </a:path>
            </a:pathLst>
          </a:custGeom>
          <a:solidFill>
            <a:srgbClr val="00003B"/>
          </a:solidFill>
        </p:spPr>
        <p:txBody>
          <a:bodyPr wrap="square" lIns="0" tIns="0" rIns="0" bIns="0" rtlCol="0"/>
          <a:lstStyle/>
          <a:p>
            <a:endParaRPr/>
          </a:p>
        </p:txBody>
      </p:sp>
      <p:sp>
        <p:nvSpPr>
          <p:cNvPr id="36" name="object 36"/>
          <p:cNvSpPr txBox="1"/>
          <p:nvPr/>
        </p:nvSpPr>
        <p:spPr>
          <a:xfrm>
            <a:off x="8030095" y="3512041"/>
            <a:ext cx="2733040" cy="391160"/>
          </a:xfrm>
          <a:prstGeom prst="rect">
            <a:avLst/>
          </a:prstGeom>
        </p:spPr>
        <p:txBody>
          <a:bodyPr vert="horz" wrap="square" lIns="0" tIns="12700" rIns="0" bIns="0" rtlCol="0">
            <a:spAutoFit/>
          </a:bodyPr>
          <a:lstStyle/>
          <a:p>
            <a:pPr marL="12700">
              <a:lnSpc>
                <a:spcPct val="100000"/>
              </a:lnSpc>
              <a:spcBef>
                <a:spcPts val="100"/>
              </a:spcBef>
            </a:pPr>
            <a:r>
              <a:rPr sz="2400" u="heavy" dirty="0">
                <a:solidFill>
                  <a:srgbClr val="00003B"/>
                </a:solidFill>
                <a:uFill>
                  <a:solidFill>
                    <a:srgbClr val="00003B"/>
                  </a:solidFill>
                </a:uFill>
                <a:latin typeface="Tahoma"/>
                <a:cs typeface="Tahoma"/>
                <a:hlinkClick r:id="rId7" action="ppaction://hlinksldjump"/>
              </a:rPr>
              <a:t>Executive</a:t>
            </a:r>
            <a:r>
              <a:rPr sz="2400" u="heavy" spc="150" dirty="0">
                <a:solidFill>
                  <a:srgbClr val="00003B"/>
                </a:solidFill>
                <a:uFill>
                  <a:solidFill>
                    <a:srgbClr val="00003B"/>
                  </a:solidFill>
                </a:uFill>
                <a:latin typeface="Tahoma"/>
                <a:cs typeface="Tahoma"/>
                <a:hlinkClick r:id="rId7" action="ppaction://hlinksldjump"/>
              </a:rPr>
              <a:t> </a:t>
            </a:r>
            <a:r>
              <a:rPr sz="2400" u="heavy" spc="-10" dirty="0">
                <a:solidFill>
                  <a:srgbClr val="00003B"/>
                </a:solidFill>
                <a:uFill>
                  <a:solidFill>
                    <a:srgbClr val="00003B"/>
                  </a:solidFill>
                </a:uFill>
                <a:latin typeface="Tahoma"/>
                <a:cs typeface="Tahoma"/>
                <a:hlinkClick r:id="rId7" action="ppaction://hlinksldjump"/>
              </a:rPr>
              <a:t>Summar</a:t>
            </a:r>
            <a:r>
              <a:rPr sz="2400" spc="-10" dirty="0">
                <a:solidFill>
                  <a:srgbClr val="00003B"/>
                </a:solidFill>
                <a:latin typeface="Tahoma"/>
                <a:cs typeface="Tahoma"/>
                <a:hlinkClick r:id="rId7" action="ppaction://hlinksldjump"/>
              </a:rPr>
              <a:t>y</a:t>
            </a:r>
            <a:endParaRPr sz="2400">
              <a:latin typeface="Tahoma"/>
              <a:cs typeface="Tahoma"/>
            </a:endParaRPr>
          </a:p>
        </p:txBody>
      </p:sp>
      <p:sp>
        <p:nvSpPr>
          <p:cNvPr id="37" name="object 37"/>
          <p:cNvSpPr/>
          <p:nvPr/>
        </p:nvSpPr>
        <p:spPr>
          <a:xfrm>
            <a:off x="8590838" y="5413860"/>
            <a:ext cx="2110740" cy="28575"/>
          </a:xfrm>
          <a:custGeom>
            <a:avLst/>
            <a:gdLst/>
            <a:ahLst/>
            <a:cxnLst/>
            <a:rect l="l" t="t" r="r" b="b"/>
            <a:pathLst>
              <a:path w="2110740" h="28575">
                <a:moveTo>
                  <a:pt x="2110324" y="28574"/>
                </a:moveTo>
                <a:lnTo>
                  <a:pt x="0" y="28574"/>
                </a:lnTo>
                <a:lnTo>
                  <a:pt x="0" y="0"/>
                </a:lnTo>
                <a:lnTo>
                  <a:pt x="2110324" y="0"/>
                </a:lnTo>
                <a:lnTo>
                  <a:pt x="2110324" y="28574"/>
                </a:lnTo>
                <a:close/>
              </a:path>
            </a:pathLst>
          </a:custGeom>
          <a:solidFill>
            <a:srgbClr val="00003B"/>
          </a:solidFill>
        </p:spPr>
        <p:txBody>
          <a:bodyPr wrap="square" lIns="0" tIns="0" rIns="0" bIns="0" rtlCol="0"/>
          <a:lstStyle/>
          <a:p>
            <a:endParaRPr/>
          </a:p>
        </p:txBody>
      </p:sp>
      <p:sp>
        <p:nvSpPr>
          <p:cNvPr id="38" name="object 38"/>
          <p:cNvSpPr txBox="1"/>
          <p:nvPr/>
        </p:nvSpPr>
        <p:spPr>
          <a:xfrm>
            <a:off x="8030095" y="5077310"/>
            <a:ext cx="2684145" cy="391160"/>
          </a:xfrm>
          <a:prstGeom prst="rect">
            <a:avLst/>
          </a:prstGeom>
        </p:spPr>
        <p:txBody>
          <a:bodyPr vert="horz" wrap="square" lIns="0" tIns="12700" rIns="0" bIns="0" rtlCol="0">
            <a:spAutoFit/>
          </a:bodyPr>
          <a:lstStyle/>
          <a:p>
            <a:pPr marL="12700">
              <a:lnSpc>
                <a:spcPct val="100000"/>
              </a:lnSpc>
              <a:spcBef>
                <a:spcPts val="100"/>
              </a:spcBef>
            </a:pPr>
            <a:r>
              <a:rPr sz="2400" u="heavy" spc="55" dirty="0">
                <a:solidFill>
                  <a:srgbClr val="00003B"/>
                </a:solidFill>
                <a:uFill>
                  <a:solidFill>
                    <a:srgbClr val="00003B"/>
                  </a:solidFill>
                </a:uFill>
                <a:latin typeface="Tahoma"/>
                <a:cs typeface="Tahoma"/>
                <a:hlinkClick r:id="rId8" action="ppaction://hlinksldjump"/>
              </a:rPr>
              <a:t>Pro</a:t>
            </a:r>
            <a:r>
              <a:rPr sz="2400" spc="55" dirty="0">
                <a:solidFill>
                  <a:srgbClr val="00003B"/>
                </a:solidFill>
                <a:latin typeface="Tahoma"/>
                <a:cs typeface="Tahoma"/>
                <a:hlinkClick r:id="rId8" action="ppaction://hlinksldjump"/>
              </a:rPr>
              <a:t>posed</a:t>
            </a:r>
            <a:r>
              <a:rPr sz="2400" spc="-170" dirty="0">
                <a:solidFill>
                  <a:srgbClr val="00003B"/>
                </a:solidFill>
                <a:latin typeface="Tahoma"/>
                <a:cs typeface="Tahoma"/>
                <a:hlinkClick r:id="rId8" action="ppaction://hlinksldjump"/>
              </a:rPr>
              <a:t> </a:t>
            </a:r>
            <a:r>
              <a:rPr sz="2400" spc="35" dirty="0">
                <a:solidFill>
                  <a:srgbClr val="00003B"/>
                </a:solidFill>
                <a:latin typeface="Tahoma"/>
                <a:cs typeface="Tahoma"/>
                <a:hlinkClick r:id="rId8" action="ppaction://hlinksldjump"/>
              </a:rPr>
              <a:t>Solutions</a:t>
            </a:r>
            <a:endParaRPr sz="2400">
              <a:latin typeface="Tahoma"/>
              <a:cs typeface="Tahoma"/>
            </a:endParaRPr>
          </a:p>
        </p:txBody>
      </p:sp>
      <p:sp>
        <p:nvSpPr>
          <p:cNvPr id="39" name="object 39"/>
          <p:cNvSpPr txBox="1"/>
          <p:nvPr/>
        </p:nvSpPr>
        <p:spPr>
          <a:xfrm>
            <a:off x="8030095" y="6642579"/>
            <a:ext cx="1464310" cy="391160"/>
          </a:xfrm>
          <a:prstGeom prst="rect">
            <a:avLst/>
          </a:prstGeom>
        </p:spPr>
        <p:txBody>
          <a:bodyPr vert="horz" wrap="square" lIns="0" tIns="12700" rIns="0" bIns="0" rtlCol="0">
            <a:spAutoFit/>
          </a:bodyPr>
          <a:lstStyle/>
          <a:p>
            <a:pPr marL="12700">
              <a:lnSpc>
                <a:spcPct val="100000"/>
              </a:lnSpc>
              <a:spcBef>
                <a:spcPts val="100"/>
              </a:spcBef>
            </a:pPr>
            <a:r>
              <a:rPr sz="2400" u="heavy" spc="-10" dirty="0">
                <a:solidFill>
                  <a:srgbClr val="00003B"/>
                </a:solidFill>
                <a:uFill>
                  <a:solidFill>
                    <a:srgbClr val="00003B"/>
                  </a:solidFill>
                </a:uFill>
                <a:latin typeface="Tahoma"/>
                <a:cs typeface="Tahoma"/>
                <a:hlinkClick r:id="rId9" action="ppaction://hlinksldjump"/>
              </a:rPr>
              <a:t>Ob</a:t>
            </a:r>
            <a:r>
              <a:rPr sz="2400" spc="-10" dirty="0">
                <a:solidFill>
                  <a:srgbClr val="00003B"/>
                </a:solidFill>
                <a:latin typeface="Tahoma"/>
                <a:cs typeface="Tahoma"/>
                <a:hlinkClick r:id="rId9" action="ppaction://hlinksldjump"/>
              </a:rPr>
              <a:t>j</a:t>
            </a:r>
            <a:r>
              <a:rPr sz="2400" u="heavy" spc="-10" dirty="0">
                <a:solidFill>
                  <a:srgbClr val="00003B"/>
                </a:solidFill>
                <a:uFill>
                  <a:solidFill>
                    <a:srgbClr val="00003B"/>
                  </a:solidFill>
                </a:uFill>
                <a:latin typeface="Tahoma"/>
                <a:cs typeface="Tahoma"/>
                <a:hlinkClick r:id="rId9" action="ppaction://hlinksldjump"/>
              </a:rPr>
              <a:t>ectives</a:t>
            </a:r>
            <a:endParaRPr sz="2400">
              <a:latin typeface="Tahoma"/>
              <a:cs typeface="Tahoma"/>
            </a:endParaRPr>
          </a:p>
        </p:txBody>
      </p:sp>
      <p:sp>
        <p:nvSpPr>
          <p:cNvPr id="40" name="object 40"/>
          <p:cNvSpPr/>
          <p:nvPr/>
        </p:nvSpPr>
        <p:spPr>
          <a:xfrm>
            <a:off x="8590838" y="8544397"/>
            <a:ext cx="2014855" cy="28575"/>
          </a:xfrm>
          <a:custGeom>
            <a:avLst/>
            <a:gdLst/>
            <a:ahLst/>
            <a:cxnLst/>
            <a:rect l="l" t="t" r="r" b="b"/>
            <a:pathLst>
              <a:path w="2014854" h="28575">
                <a:moveTo>
                  <a:pt x="2014627" y="28574"/>
                </a:moveTo>
                <a:lnTo>
                  <a:pt x="0" y="28574"/>
                </a:lnTo>
                <a:lnTo>
                  <a:pt x="0" y="0"/>
                </a:lnTo>
                <a:lnTo>
                  <a:pt x="2014627" y="0"/>
                </a:lnTo>
                <a:lnTo>
                  <a:pt x="2014627" y="28574"/>
                </a:lnTo>
                <a:close/>
              </a:path>
            </a:pathLst>
          </a:custGeom>
          <a:solidFill>
            <a:srgbClr val="00003B"/>
          </a:solidFill>
        </p:spPr>
        <p:txBody>
          <a:bodyPr wrap="square" lIns="0" tIns="0" rIns="0" bIns="0" rtlCol="0"/>
          <a:lstStyle/>
          <a:p>
            <a:endParaRPr/>
          </a:p>
        </p:txBody>
      </p:sp>
      <p:sp>
        <p:nvSpPr>
          <p:cNvPr id="41" name="object 41"/>
          <p:cNvSpPr txBox="1"/>
          <p:nvPr/>
        </p:nvSpPr>
        <p:spPr>
          <a:xfrm>
            <a:off x="8030095" y="8207847"/>
            <a:ext cx="2588260" cy="391160"/>
          </a:xfrm>
          <a:prstGeom prst="rect">
            <a:avLst/>
          </a:prstGeom>
        </p:spPr>
        <p:txBody>
          <a:bodyPr vert="horz" wrap="square" lIns="0" tIns="12700" rIns="0" bIns="0" rtlCol="0">
            <a:spAutoFit/>
          </a:bodyPr>
          <a:lstStyle/>
          <a:p>
            <a:pPr marL="12700">
              <a:lnSpc>
                <a:spcPct val="100000"/>
              </a:lnSpc>
              <a:spcBef>
                <a:spcPts val="100"/>
              </a:spcBef>
            </a:pPr>
            <a:r>
              <a:rPr sz="2400" u="heavy" spc="55" dirty="0">
                <a:solidFill>
                  <a:srgbClr val="00003B"/>
                </a:solidFill>
                <a:uFill>
                  <a:solidFill>
                    <a:srgbClr val="00003B"/>
                  </a:solidFill>
                </a:uFill>
                <a:latin typeface="Tahoma"/>
                <a:cs typeface="Tahoma"/>
                <a:hlinkClick r:id="rId10" action="ppaction://hlinksldjump"/>
              </a:rPr>
              <a:t>Pro</a:t>
            </a:r>
            <a:r>
              <a:rPr sz="2400" spc="55" dirty="0">
                <a:solidFill>
                  <a:srgbClr val="00003B"/>
                </a:solidFill>
                <a:latin typeface="Tahoma"/>
                <a:cs typeface="Tahoma"/>
                <a:hlinkClick r:id="rId10" action="ppaction://hlinksldjump"/>
              </a:rPr>
              <a:t>posed</a:t>
            </a:r>
            <a:r>
              <a:rPr sz="2400" spc="-170" dirty="0">
                <a:solidFill>
                  <a:srgbClr val="00003B"/>
                </a:solidFill>
                <a:latin typeface="Tahoma"/>
                <a:cs typeface="Tahoma"/>
                <a:hlinkClick r:id="rId10" action="ppaction://hlinksldjump"/>
              </a:rPr>
              <a:t> </a:t>
            </a:r>
            <a:r>
              <a:rPr sz="2400" spc="-10" dirty="0">
                <a:solidFill>
                  <a:srgbClr val="00003B"/>
                </a:solidFill>
                <a:latin typeface="Tahoma"/>
                <a:cs typeface="Tahoma"/>
                <a:hlinkClick r:id="rId10" action="ppaction://hlinksldjump"/>
              </a:rPr>
              <a:t>Timeline</a:t>
            </a:r>
            <a:endParaRPr sz="2400">
              <a:latin typeface="Tahoma"/>
              <a:cs typeface="Tahoma"/>
            </a:endParaRPr>
          </a:p>
        </p:txBody>
      </p:sp>
      <p:sp>
        <p:nvSpPr>
          <p:cNvPr id="42" name="object 42"/>
          <p:cNvSpPr/>
          <p:nvPr/>
        </p:nvSpPr>
        <p:spPr>
          <a:xfrm>
            <a:off x="14434870" y="3848594"/>
            <a:ext cx="1527175" cy="28575"/>
          </a:xfrm>
          <a:custGeom>
            <a:avLst/>
            <a:gdLst/>
            <a:ahLst/>
            <a:cxnLst/>
            <a:rect l="l" t="t" r="r" b="b"/>
            <a:pathLst>
              <a:path w="1527175" h="28575">
                <a:moveTo>
                  <a:pt x="1526933" y="0"/>
                </a:moveTo>
                <a:lnTo>
                  <a:pt x="866241" y="0"/>
                </a:lnTo>
                <a:lnTo>
                  <a:pt x="0" y="0"/>
                </a:lnTo>
                <a:lnTo>
                  <a:pt x="0" y="28575"/>
                </a:lnTo>
                <a:lnTo>
                  <a:pt x="866241" y="28575"/>
                </a:lnTo>
                <a:lnTo>
                  <a:pt x="1526933" y="28575"/>
                </a:lnTo>
                <a:lnTo>
                  <a:pt x="1526933" y="0"/>
                </a:lnTo>
                <a:close/>
              </a:path>
            </a:pathLst>
          </a:custGeom>
          <a:solidFill>
            <a:srgbClr val="00003B"/>
          </a:solidFill>
        </p:spPr>
        <p:txBody>
          <a:bodyPr wrap="square" lIns="0" tIns="0" rIns="0" bIns="0" rtlCol="0"/>
          <a:lstStyle/>
          <a:p>
            <a:endParaRPr/>
          </a:p>
        </p:txBody>
      </p:sp>
      <p:sp>
        <p:nvSpPr>
          <p:cNvPr id="43" name="object 43"/>
          <p:cNvSpPr txBox="1"/>
          <p:nvPr/>
        </p:nvSpPr>
        <p:spPr>
          <a:xfrm>
            <a:off x="13684246" y="3512041"/>
            <a:ext cx="3079754" cy="382156"/>
          </a:xfrm>
          <a:prstGeom prst="rect">
            <a:avLst/>
          </a:prstGeom>
        </p:spPr>
        <p:txBody>
          <a:bodyPr vert="horz" wrap="square" lIns="0" tIns="12700" rIns="0" bIns="0" rtlCol="0">
            <a:spAutoFit/>
          </a:bodyPr>
          <a:lstStyle/>
          <a:p>
            <a:pPr marL="12700">
              <a:lnSpc>
                <a:spcPct val="100000"/>
              </a:lnSpc>
              <a:spcBef>
                <a:spcPts val="100"/>
              </a:spcBef>
            </a:pPr>
            <a:r>
              <a:rPr lang="en-GB" sz="2400" u="heavy" dirty="0">
                <a:solidFill>
                  <a:srgbClr val="0070C0"/>
                </a:solidFill>
                <a:uFill>
                  <a:solidFill>
                    <a:srgbClr val="00003B"/>
                  </a:solidFill>
                </a:uFill>
                <a:latin typeface="Tahoma"/>
                <a:cs typeface="Tahoma"/>
              </a:rPr>
              <a:t>Ethereum Prediction</a:t>
            </a:r>
            <a:endParaRPr sz="2400" dirty="0">
              <a:solidFill>
                <a:srgbClr val="0070C0"/>
              </a:solidFill>
              <a:latin typeface="Tahoma"/>
              <a:cs typeface="Tahoma"/>
            </a:endParaRPr>
          </a:p>
        </p:txBody>
      </p:sp>
      <p:sp>
        <p:nvSpPr>
          <p:cNvPr id="47" name="object 47"/>
          <p:cNvSpPr txBox="1"/>
          <p:nvPr/>
        </p:nvSpPr>
        <p:spPr>
          <a:xfrm>
            <a:off x="1674365" y="1071756"/>
            <a:ext cx="4574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grpSp>
        <p:nvGrpSpPr>
          <p:cNvPr id="48" name="object 48"/>
          <p:cNvGrpSpPr/>
          <p:nvPr/>
        </p:nvGrpSpPr>
        <p:grpSpPr>
          <a:xfrm>
            <a:off x="1030613" y="1029777"/>
            <a:ext cx="472440" cy="483870"/>
            <a:chOff x="1030613" y="1029777"/>
            <a:chExt cx="472440" cy="483870"/>
          </a:xfrm>
        </p:grpSpPr>
        <p:sp>
          <p:nvSpPr>
            <p:cNvPr id="49" name="object 49"/>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50" name="object 50"/>
            <p:cNvPicPr/>
            <p:nvPr/>
          </p:nvPicPr>
          <p:blipFill>
            <a:blip r:embed="rId11" cstate="print"/>
            <a:stretch>
              <a:fillRect/>
            </a:stretch>
          </p:blipFill>
          <p:spPr>
            <a:xfrm>
              <a:off x="1107804" y="1030817"/>
              <a:ext cx="317384" cy="477003"/>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2279774810"/>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Picture 4">
            <a:extLst>
              <a:ext uri="{FF2B5EF4-FFF2-40B4-BE49-F238E27FC236}">
                <a16:creationId xmlns:a16="http://schemas.microsoft.com/office/drawing/2014/main" id="{D37E4835-A4FE-9176-323C-C6C054BF723A}"/>
              </a:ext>
            </a:extLst>
          </p:cNvPr>
          <p:cNvPicPr>
            <a:picLocks noChangeAspect="1"/>
          </p:cNvPicPr>
          <p:nvPr/>
        </p:nvPicPr>
        <p:blipFill>
          <a:blip r:embed="rId11"/>
          <a:stretch>
            <a:fillRect/>
          </a:stretch>
        </p:blipFill>
        <p:spPr>
          <a:xfrm>
            <a:off x="7681608" y="1685772"/>
            <a:ext cx="8907118" cy="2191056"/>
          </a:xfrm>
          <a:prstGeom prst="rect">
            <a:avLst/>
          </a:prstGeom>
        </p:spPr>
      </p:pic>
    </p:spTree>
    <p:extLst>
      <p:ext uri="{BB962C8B-B14F-4D97-AF65-F5344CB8AC3E}">
        <p14:creationId xmlns:p14="http://schemas.microsoft.com/office/powerpoint/2010/main" val="412259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3" cstate="print"/>
            <a:stretch>
              <a:fillRect/>
            </a:stretch>
          </p:blipFill>
          <p:spPr>
            <a:xfrm>
              <a:off x="16757008" y="8985885"/>
              <a:ext cx="504824" cy="504824"/>
            </a:xfrm>
            <a:prstGeom prst="rect">
              <a:avLst/>
            </a:prstGeom>
          </p:spPr>
        </p:pic>
        <p:pic>
          <p:nvPicPr>
            <p:cNvPr id="20" name="object 20"/>
            <p:cNvPicPr/>
            <p:nvPr/>
          </p:nvPicPr>
          <p:blipFill>
            <a:blip r:embed="rId4"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5" action="ppaction://hlinksldjump"/>
              </a:rPr>
              <a:t>Back</a:t>
            </a:r>
            <a:r>
              <a:rPr sz="1800" b="1" u="heavy" spc="-90" dirty="0">
                <a:solidFill>
                  <a:srgbClr val="00003B"/>
                </a:solidFill>
                <a:uFill>
                  <a:solidFill>
                    <a:srgbClr val="00003B"/>
                  </a:solidFill>
                </a:uFill>
                <a:latin typeface="Trebuchet MS"/>
                <a:cs typeface="Trebuchet MS"/>
                <a:hlinkClick r:id="rId5" action="ppaction://hlinksldjump"/>
              </a:rPr>
              <a:t> </a:t>
            </a:r>
            <a:r>
              <a:rPr sz="1800" b="1" u="heavy" dirty="0">
                <a:solidFill>
                  <a:srgbClr val="00003B"/>
                </a:solidFill>
                <a:uFill>
                  <a:solidFill>
                    <a:srgbClr val="00003B"/>
                  </a:solidFill>
                </a:uFill>
                <a:latin typeface="Trebuchet MS"/>
                <a:cs typeface="Trebuchet MS"/>
                <a:hlinkClick r:id="rId5" action="ppaction://hlinksldjump"/>
              </a:rPr>
              <a:t>to</a:t>
            </a:r>
            <a:r>
              <a:rPr sz="1800" b="1" u="heavy" spc="-75" dirty="0">
                <a:solidFill>
                  <a:srgbClr val="00003B"/>
                </a:solidFill>
                <a:uFill>
                  <a:solidFill>
                    <a:srgbClr val="00003B"/>
                  </a:solidFill>
                </a:uFill>
                <a:latin typeface="Trebuchet MS"/>
                <a:cs typeface="Trebuchet MS"/>
                <a:hlinkClick r:id="rId5" action="ppaction://hlinksldjump"/>
              </a:rPr>
              <a:t> </a:t>
            </a:r>
            <a:r>
              <a:rPr sz="1800" b="1" u="heavy" spc="65" dirty="0">
                <a:solidFill>
                  <a:srgbClr val="00003B"/>
                </a:solidFill>
                <a:uFill>
                  <a:solidFill>
                    <a:srgbClr val="00003B"/>
                  </a:solidFill>
                </a:uFill>
                <a:latin typeface="Trebuchet MS"/>
                <a:cs typeface="Trebuchet MS"/>
                <a:hlinkClick r:id="rId5"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6"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971934140"/>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2478B9D9-D529-9791-1CCE-B49733597046}"/>
              </a:ext>
            </a:extLst>
          </p:cNvPr>
          <p:cNvPicPr>
            <a:picLocks noChangeAspect="1"/>
          </p:cNvPicPr>
          <p:nvPr/>
        </p:nvPicPr>
        <p:blipFill>
          <a:blip r:embed="rId12"/>
          <a:stretch>
            <a:fillRect/>
          </a:stretch>
        </p:blipFill>
        <p:spPr>
          <a:xfrm>
            <a:off x="6096000" y="2793642"/>
            <a:ext cx="11637135" cy="5132416"/>
          </a:xfrm>
          <a:prstGeom prst="rect">
            <a:avLst/>
          </a:prstGeom>
        </p:spPr>
      </p:pic>
    </p:spTree>
    <p:extLst>
      <p:ext uri="{BB962C8B-B14F-4D97-AF65-F5344CB8AC3E}">
        <p14:creationId xmlns:p14="http://schemas.microsoft.com/office/powerpoint/2010/main" val="2058451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450342925"/>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Picture 4">
            <a:extLst>
              <a:ext uri="{FF2B5EF4-FFF2-40B4-BE49-F238E27FC236}">
                <a16:creationId xmlns:a16="http://schemas.microsoft.com/office/drawing/2014/main" id="{F9FF6952-505E-D9C6-AC80-89B4AF917B21}"/>
              </a:ext>
            </a:extLst>
          </p:cNvPr>
          <p:cNvPicPr>
            <a:picLocks noChangeAspect="1"/>
          </p:cNvPicPr>
          <p:nvPr/>
        </p:nvPicPr>
        <p:blipFill>
          <a:blip r:embed="rId11"/>
          <a:stretch>
            <a:fillRect/>
          </a:stretch>
        </p:blipFill>
        <p:spPr>
          <a:xfrm>
            <a:off x="6800712" y="1306345"/>
            <a:ext cx="6411220" cy="6878010"/>
          </a:xfrm>
          <a:prstGeom prst="rect">
            <a:avLst/>
          </a:prstGeom>
        </p:spPr>
      </p:pic>
    </p:spTree>
    <p:extLst>
      <p:ext uri="{BB962C8B-B14F-4D97-AF65-F5344CB8AC3E}">
        <p14:creationId xmlns:p14="http://schemas.microsoft.com/office/powerpoint/2010/main" val="385791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5">
            <a:extLst>
              <a:ext uri="{FF2B5EF4-FFF2-40B4-BE49-F238E27FC236}">
                <a16:creationId xmlns:a16="http://schemas.microsoft.com/office/drawing/2014/main" id="{2478B9D9-D529-9791-1CCE-B49733597046}"/>
              </a:ext>
            </a:extLst>
          </p:cNvPr>
          <p:cNvPicPr>
            <a:picLocks noChangeAspect="1"/>
          </p:cNvPicPr>
          <p:nvPr/>
        </p:nvPicPr>
        <p:blipFill>
          <a:blip r:embed="rId11"/>
          <a:stretch>
            <a:fillRect/>
          </a:stretch>
        </p:blipFill>
        <p:spPr>
          <a:xfrm>
            <a:off x="6096000" y="2793642"/>
            <a:ext cx="11637135" cy="5132416"/>
          </a:xfrm>
          <a:prstGeom prst="rect">
            <a:avLst/>
          </a:prstGeom>
        </p:spPr>
      </p:pic>
    </p:spTree>
    <p:extLst>
      <p:ext uri="{BB962C8B-B14F-4D97-AF65-F5344CB8AC3E}">
        <p14:creationId xmlns:p14="http://schemas.microsoft.com/office/powerpoint/2010/main" val="1034891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117074215"/>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Picture 4">
            <a:extLst>
              <a:ext uri="{FF2B5EF4-FFF2-40B4-BE49-F238E27FC236}">
                <a16:creationId xmlns:a16="http://schemas.microsoft.com/office/drawing/2014/main" id="{4BA2E998-A63E-5CDE-4FC8-ADD883127FB8}"/>
              </a:ext>
            </a:extLst>
          </p:cNvPr>
          <p:cNvPicPr>
            <a:picLocks noChangeAspect="1"/>
          </p:cNvPicPr>
          <p:nvPr/>
        </p:nvPicPr>
        <p:blipFill>
          <a:blip r:embed="rId11"/>
          <a:stretch>
            <a:fillRect/>
          </a:stretch>
        </p:blipFill>
        <p:spPr>
          <a:xfrm>
            <a:off x="8544762" y="1565362"/>
            <a:ext cx="6144482" cy="7335274"/>
          </a:xfrm>
          <a:prstGeom prst="rect">
            <a:avLst/>
          </a:prstGeom>
        </p:spPr>
      </p:pic>
    </p:spTree>
    <p:extLst>
      <p:ext uri="{BB962C8B-B14F-4D97-AF65-F5344CB8AC3E}">
        <p14:creationId xmlns:p14="http://schemas.microsoft.com/office/powerpoint/2010/main" val="2200726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467938114"/>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Picture 4">
            <a:extLst>
              <a:ext uri="{FF2B5EF4-FFF2-40B4-BE49-F238E27FC236}">
                <a16:creationId xmlns:a16="http://schemas.microsoft.com/office/drawing/2014/main" id="{96FC16DE-0AB2-7792-176F-02B19252DDD6}"/>
              </a:ext>
            </a:extLst>
          </p:cNvPr>
          <p:cNvPicPr>
            <a:picLocks noChangeAspect="1"/>
          </p:cNvPicPr>
          <p:nvPr/>
        </p:nvPicPr>
        <p:blipFill>
          <a:blip r:embed="rId11"/>
          <a:stretch>
            <a:fillRect/>
          </a:stretch>
        </p:blipFill>
        <p:spPr>
          <a:xfrm>
            <a:off x="8631873" y="2781300"/>
            <a:ext cx="6934583" cy="5225015"/>
          </a:xfrm>
          <a:prstGeom prst="rect">
            <a:avLst/>
          </a:prstGeom>
        </p:spPr>
      </p:pic>
    </p:spTree>
    <p:extLst>
      <p:ext uri="{BB962C8B-B14F-4D97-AF65-F5344CB8AC3E}">
        <p14:creationId xmlns:p14="http://schemas.microsoft.com/office/powerpoint/2010/main" val="1431276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4100033644"/>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5">
            <a:extLst>
              <a:ext uri="{FF2B5EF4-FFF2-40B4-BE49-F238E27FC236}">
                <a16:creationId xmlns:a16="http://schemas.microsoft.com/office/drawing/2014/main" id="{5596C3A2-4230-15F4-D683-0251496DFFC9}"/>
              </a:ext>
            </a:extLst>
          </p:cNvPr>
          <p:cNvPicPr>
            <a:picLocks noChangeAspect="1"/>
          </p:cNvPicPr>
          <p:nvPr/>
        </p:nvPicPr>
        <p:blipFill>
          <a:blip r:embed="rId11"/>
          <a:stretch>
            <a:fillRect/>
          </a:stretch>
        </p:blipFill>
        <p:spPr>
          <a:xfrm>
            <a:off x="8286261" y="1562142"/>
            <a:ext cx="7049484" cy="6735115"/>
          </a:xfrm>
          <a:prstGeom prst="rect">
            <a:avLst/>
          </a:prstGeom>
        </p:spPr>
      </p:pic>
    </p:spTree>
    <p:extLst>
      <p:ext uri="{BB962C8B-B14F-4D97-AF65-F5344CB8AC3E}">
        <p14:creationId xmlns:p14="http://schemas.microsoft.com/office/powerpoint/2010/main" val="1257883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445525907"/>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Picture 4">
            <a:extLst>
              <a:ext uri="{FF2B5EF4-FFF2-40B4-BE49-F238E27FC236}">
                <a16:creationId xmlns:a16="http://schemas.microsoft.com/office/drawing/2014/main" id="{0A8EE818-A0C0-27A0-6D4B-5E1E8D6DE51C}"/>
              </a:ext>
            </a:extLst>
          </p:cNvPr>
          <p:cNvPicPr>
            <a:picLocks noChangeAspect="1"/>
          </p:cNvPicPr>
          <p:nvPr/>
        </p:nvPicPr>
        <p:blipFill>
          <a:blip r:embed="rId11"/>
          <a:stretch>
            <a:fillRect/>
          </a:stretch>
        </p:blipFill>
        <p:spPr>
          <a:xfrm>
            <a:off x="6248400" y="3409904"/>
            <a:ext cx="11782362" cy="4602381"/>
          </a:xfrm>
          <a:prstGeom prst="rect">
            <a:avLst/>
          </a:prstGeom>
        </p:spPr>
      </p:pic>
    </p:spTree>
    <p:extLst>
      <p:ext uri="{BB962C8B-B14F-4D97-AF65-F5344CB8AC3E}">
        <p14:creationId xmlns:p14="http://schemas.microsoft.com/office/powerpoint/2010/main" val="3898284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3189758830"/>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5">
            <a:extLst>
              <a:ext uri="{FF2B5EF4-FFF2-40B4-BE49-F238E27FC236}">
                <a16:creationId xmlns:a16="http://schemas.microsoft.com/office/drawing/2014/main" id="{02BDDAAA-6C05-0F65-E0AC-25CBD36A5D06}"/>
              </a:ext>
            </a:extLst>
          </p:cNvPr>
          <p:cNvPicPr>
            <a:picLocks noChangeAspect="1"/>
          </p:cNvPicPr>
          <p:nvPr/>
        </p:nvPicPr>
        <p:blipFill>
          <a:blip r:embed="rId11"/>
          <a:stretch>
            <a:fillRect/>
          </a:stretch>
        </p:blipFill>
        <p:spPr>
          <a:xfrm>
            <a:off x="6463047" y="891536"/>
            <a:ext cx="10917174" cy="4867954"/>
          </a:xfrm>
          <a:prstGeom prst="rect">
            <a:avLst/>
          </a:prstGeom>
        </p:spPr>
      </p:pic>
      <p:pic>
        <p:nvPicPr>
          <p:cNvPr id="8" name="Picture 7">
            <a:extLst>
              <a:ext uri="{FF2B5EF4-FFF2-40B4-BE49-F238E27FC236}">
                <a16:creationId xmlns:a16="http://schemas.microsoft.com/office/drawing/2014/main" id="{806537BA-737A-039D-A421-F63D1597E5A8}"/>
              </a:ext>
            </a:extLst>
          </p:cNvPr>
          <p:cNvPicPr>
            <a:picLocks noChangeAspect="1"/>
          </p:cNvPicPr>
          <p:nvPr/>
        </p:nvPicPr>
        <p:blipFill>
          <a:blip r:embed="rId12"/>
          <a:stretch>
            <a:fillRect/>
          </a:stretch>
        </p:blipFill>
        <p:spPr>
          <a:xfrm>
            <a:off x="6463047" y="5792033"/>
            <a:ext cx="10917174" cy="4320735"/>
          </a:xfrm>
          <a:prstGeom prst="rect">
            <a:avLst/>
          </a:prstGeom>
        </p:spPr>
      </p:pic>
    </p:spTree>
    <p:extLst>
      <p:ext uri="{BB962C8B-B14F-4D97-AF65-F5344CB8AC3E}">
        <p14:creationId xmlns:p14="http://schemas.microsoft.com/office/powerpoint/2010/main" val="892930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3631285578"/>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Picture 4">
            <a:extLst>
              <a:ext uri="{FF2B5EF4-FFF2-40B4-BE49-F238E27FC236}">
                <a16:creationId xmlns:a16="http://schemas.microsoft.com/office/drawing/2014/main" id="{54F67312-665C-AA8C-8492-C54612C51308}"/>
              </a:ext>
            </a:extLst>
          </p:cNvPr>
          <p:cNvPicPr>
            <a:picLocks noChangeAspect="1"/>
          </p:cNvPicPr>
          <p:nvPr/>
        </p:nvPicPr>
        <p:blipFill>
          <a:blip r:embed="rId11"/>
          <a:stretch>
            <a:fillRect/>
          </a:stretch>
        </p:blipFill>
        <p:spPr>
          <a:xfrm>
            <a:off x="6800712" y="797901"/>
            <a:ext cx="10955279" cy="7087589"/>
          </a:xfrm>
          <a:prstGeom prst="rect">
            <a:avLst/>
          </a:prstGeom>
        </p:spPr>
      </p:pic>
    </p:spTree>
    <p:extLst>
      <p:ext uri="{BB962C8B-B14F-4D97-AF65-F5344CB8AC3E}">
        <p14:creationId xmlns:p14="http://schemas.microsoft.com/office/powerpoint/2010/main" val="82490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2204446"/>
            <a:ext cx="8766741" cy="8082552"/>
          </a:xfrm>
          <a:prstGeom prst="rect">
            <a:avLst/>
          </a:prstGeom>
        </p:spPr>
      </p:pic>
      <p:sp>
        <p:nvSpPr>
          <p:cNvPr id="7" name="object 7"/>
          <p:cNvSpPr txBox="1">
            <a:spLocks noGrp="1"/>
          </p:cNvSpPr>
          <p:nvPr>
            <p:ph type="title"/>
          </p:nvPr>
        </p:nvSpPr>
        <p:spPr>
          <a:xfrm>
            <a:off x="9880841" y="2808158"/>
            <a:ext cx="4238625" cy="2159000"/>
          </a:xfrm>
          <a:prstGeom prst="rect">
            <a:avLst/>
          </a:prstGeom>
        </p:spPr>
        <p:txBody>
          <a:bodyPr vert="horz" wrap="square" lIns="0" tIns="12700" rIns="0" bIns="0" rtlCol="0">
            <a:spAutoFit/>
          </a:bodyPr>
          <a:lstStyle/>
          <a:p>
            <a:pPr marL="12700" marR="5080">
              <a:lnSpc>
                <a:spcPct val="100000"/>
              </a:lnSpc>
              <a:spcBef>
                <a:spcPts val="100"/>
              </a:spcBef>
            </a:pPr>
            <a:r>
              <a:rPr sz="7000" spc="-114" dirty="0">
                <a:solidFill>
                  <a:srgbClr val="00003B"/>
                </a:solidFill>
              </a:rPr>
              <a:t>Executive </a:t>
            </a:r>
            <a:r>
              <a:rPr sz="7000" spc="-95" dirty="0">
                <a:solidFill>
                  <a:srgbClr val="00003B"/>
                </a:solidFill>
              </a:rPr>
              <a:t>Summary</a:t>
            </a:r>
            <a:endParaRPr sz="7000"/>
          </a:p>
        </p:txBody>
      </p:sp>
      <p:pic>
        <p:nvPicPr>
          <p:cNvPr id="8" name="object 8"/>
          <p:cNvPicPr/>
          <p:nvPr/>
        </p:nvPicPr>
        <p:blipFill>
          <a:blip r:embed="rId3" cstate="print"/>
          <a:stretch>
            <a:fillRect/>
          </a:stretch>
        </p:blipFill>
        <p:spPr>
          <a:xfrm>
            <a:off x="10198341" y="5785423"/>
            <a:ext cx="114300" cy="114299"/>
          </a:xfrm>
          <a:prstGeom prst="rect">
            <a:avLst/>
          </a:prstGeom>
        </p:spPr>
      </p:pic>
      <p:pic>
        <p:nvPicPr>
          <p:cNvPr id="9" name="object 9"/>
          <p:cNvPicPr/>
          <p:nvPr/>
        </p:nvPicPr>
        <p:blipFill>
          <a:blip r:embed="rId3" cstate="print"/>
          <a:stretch>
            <a:fillRect/>
          </a:stretch>
        </p:blipFill>
        <p:spPr>
          <a:xfrm>
            <a:off x="10198341" y="6972300"/>
            <a:ext cx="114300" cy="114299"/>
          </a:xfrm>
          <a:prstGeom prst="rect">
            <a:avLst/>
          </a:prstGeom>
        </p:spPr>
      </p:pic>
      <p:sp>
        <p:nvSpPr>
          <p:cNvPr id="10" name="object 10"/>
          <p:cNvSpPr txBox="1"/>
          <p:nvPr/>
        </p:nvSpPr>
        <p:spPr>
          <a:xfrm>
            <a:off x="10485232" y="5519987"/>
            <a:ext cx="7802768" cy="2136803"/>
          </a:xfrm>
          <a:prstGeom prst="rect">
            <a:avLst/>
          </a:prstGeom>
        </p:spPr>
        <p:txBody>
          <a:bodyPr vert="horz" wrap="square" lIns="0" tIns="12700" rIns="0" bIns="0" rtlCol="0">
            <a:spAutoFit/>
          </a:bodyPr>
          <a:lstStyle/>
          <a:p>
            <a:pPr marL="12700" marR="5080">
              <a:lnSpc>
                <a:spcPct val="116100"/>
              </a:lnSpc>
              <a:spcBef>
                <a:spcPts val="100"/>
              </a:spcBef>
            </a:pPr>
            <a:r>
              <a:rPr lang="en-US" sz="2400" spc="55" dirty="0">
                <a:solidFill>
                  <a:srgbClr val="00003B"/>
                </a:solidFill>
                <a:latin typeface="Tahoma"/>
                <a:cs typeface="Tahoma"/>
              </a:rPr>
              <a:t>Cryptocurrencies investing is increasing but predict their price can be challenging due to volatility.</a:t>
            </a:r>
          </a:p>
          <a:p>
            <a:pPr marL="12700" marR="5080">
              <a:lnSpc>
                <a:spcPct val="116100"/>
              </a:lnSpc>
              <a:spcBef>
                <a:spcPts val="100"/>
              </a:spcBef>
            </a:pPr>
            <a:endParaRPr lang="en-US" sz="2400" spc="55" dirty="0">
              <a:solidFill>
                <a:srgbClr val="00003B"/>
              </a:solidFill>
              <a:latin typeface="Tahoma"/>
              <a:cs typeface="Tahoma"/>
            </a:endParaRPr>
          </a:p>
          <a:p>
            <a:pPr marL="12700" marR="5080">
              <a:lnSpc>
                <a:spcPct val="116100"/>
              </a:lnSpc>
              <a:spcBef>
                <a:spcPts val="100"/>
              </a:spcBef>
            </a:pPr>
            <a:r>
              <a:rPr lang="en-US" sz="2400" spc="55" dirty="0">
                <a:solidFill>
                  <a:srgbClr val="00003B"/>
                </a:solidFill>
                <a:latin typeface="Tahoma"/>
                <a:cs typeface="Tahoma"/>
              </a:rPr>
              <a:t>Can we predict with Deep learning models the Ethereum price?</a:t>
            </a:r>
            <a:endParaRPr sz="2400" dirty="0">
              <a:latin typeface="Tahoma"/>
              <a:cs typeface="Tahoma"/>
            </a:endParaRPr>
          </a:p>
        </p:txBody>
      </p:sp>
      <p:grpSp>
        <p:nvGrpSpPr>
          <p:cNvPr id="11" name="object 11"/>
          <p:cNvGrpSpPr/>
          <p:nvPr/>
        </p:nvGrpSpPr>
        <p:grpSpPr>
          <a:xfrm>
            <a:off x="16757008" y="8985886"/>
            <a:ext cx="504825" cy="504825"/>
            <a:chOff x="16757008" y="8985886"/>
            <a:chExt cx="504825" cy="504825"/>
          </a:xfrm>
        </p:grpSpPr>
        <p:pic>
          <p:nvPicPr>
            <p:cNvPr id="12" name="object 12"/>
            <p:cNvPicPr/>
            <p:nvPr/>
          </p:nvPicPr>
          <p:blipFill>
            <a:blip r:embed="rId4" cstate="print"/>
            <a:stretch>
              <a:fillRect/>
            </a:stretch>
          </p:blipFill>
          <p:spPr>
            <a:xfrm>
              <a:off x="16757008" y="8985886"/>
              <a:ext cx="504824" cy="504824"/>
            </a:xfrm>
            <a:prstGeom prst="rect">
              <a:avLst/>
            </a:prstGeom>
          </p:spPr>
        </p:pic>
        <p:pic>
          <p:nvPicPr>
            <p:cNvPr id="13" name="object 13"/>
            <p:cNvPicPr/>
            <p:nvPr/>
          </p:nvPicPr>
          <p:blipFill>
            <a:blip r:embed="rId5" cstate="print"/>
            <a:stretch>
              <a:fillRect/>
            </a:stretch>
          </p:blipFill>
          <p:spPr>
            <a:xfrm>
              <a:off x="16959862" y="9124918"/>
              <a:ext cx="133354" cy="228091"/>
            </a:xfrm>
            <a:prstGeom prst="rect">
              <a:avLst/>
            </a:prstGeom>
          </p:spPr>
        </p:pic>
      </p:grpSp>
      <p:sp>
        <p:nvSpPr>
          <p:cNvPr id="14" name="object 14"/>
          <p:cNvSpPr txBox="1"/>
          <p:nvPr/>
        </p:nvSpPr>
        <p:spPr>
          <a:xfrm>
            <a:off x="14823444" y="9095793"/>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25" dirty="0">
                <a:solidFill>
                  <a:srgbClr val="00003B"/>
                </a:solidFill>
                <a:uFill>
                  <a:solidFill>
                    <a:srgbClr val="00003B"/>
                  </a:solidFill>
                </a:uFill>
                <a:latin typeface="Tahoma"/>
                <a:cs typeface="Tahoma"/>
                <a:hlinkClick r:id="rId6" action="ppaction://hlinksldjump"/>
              </a:rPr>
              <a:t>Back</a:t>
            </a:r>
            <a:r>
              <a:rPr sz="1800" b="1" u="heavy" spc="-100" dirty="0">
                <a:solidFill>
                  <a:srgbClr val="00003B"/>
                </a:solidFill>
                <a:uFill>
                  <a:solidFill>
                    <a:srgbClr val="00003B"/>
                  </a:solidFill>
                </a:uFill>
                <a:latin typeface="Tahoma"/>
                <a:cs typeface="Tahoma"/>
                <a:hlinkClick r:id="rId6" action="ppaction://hlinksldjump"/>
              </a:rPr>
              <a:t> </a:t>
            </a:r>
            <a:r>
              <a:rPr sz="1800" b="1" u="heavy" spc="-30" dirty="0">
                <a:solidFill>
                  <a:srgbClr val="00003B"/>
                </a:solidFill>
                <a:uFill>
                  <a:solidFill>
                    <a:srgbClr val="00003B"/>
                  </a:solidFill>
                </a:uFill>
                <a:latin typeface="Tahoma"/>
                <a:cs typeface="Tahoma"/>
                <a:hlinkClick r:id="rId6" action="ppaction://hlinksldjump"/>
              </a:rPr>
              <a:t>to</a:t>
            </a:r>
            <a:r>
              <a:rPr sz="1800" b="1" u="heavy" spc="-95" dirty="0">
                <a:solidFill>
                  <a:srgbClr val="00003B"/>
                </a:solidFill>
                <a:uFill>
                  <a:solidFill>
                    <a:srgbClr val="00003B"/>
                  </a:solidFill>
                </a:uFill>
                <a:latin typeface="Tahoma"/>
                <a:cs typeface="Tahoma"/>
                <a:hlinkClick r:id="rId6" action="ppaction://hlinksldjump"/>
              </a:rPr>
              <a:t> </a:t>
            </a:r>
            <a:r>
              <a:rPr sz="1800" b="1" u="heavy" spc="-20" dirty="0">
                <a:solidFill>
                  <a:srgbClr val="00003B"/>
                </a:solidFill>
                <a:uFill>
                  <a:solidFill>
                    <a:srgbClr val="00003B"/>
                  </a:solidFill>
                </a:uFill>
                <a:latin typeface="Tahoma"/>
                <a:cs typeface="Tahoma"/>
                <a:hlinkClick r:id="rId6" action="ppaction://hlinksldjump"/>
              </a:rPr>
              <a:t>Agenda</a:t>
            </a:r>
            <a:endParaRPr sz="1800">
              <a:latin typeface="Tahoma"/>
              <a:cs typeface="Tahoma"/>
            </a:endParaRPr>
          </a:p>
        </p:txBody>
      </p:sp>
      <p:sp>
        <p:nvSpPr>
          <p:cNvPr id="15" name="object 15"/>
          <p:cNvSpPr txBox="1"/>
          <p:nvPr/>
        </p:nvSpPr>
        <p:spPr>
          <a:xfrm>
            <a:off x="1674365" y="1071757"/>
            <a:ext cx="4040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grpSp>
        <p:nvGrpSpPr>
          <p:cNvPr id="16" name="object 16"/>
          <p:cNvGrpSpPr/>
          <p:nvPr/>
        </p:nvGrpSpPr>
        <p:grpSpPr>
          <a:xfrm>
            <a:off x="1030613" y="1029778"/>
            <a:ext cx="472440" cy="483870"/>
            <a:chOff x="1030613" y="1029778"/>
            <a:chExt cx="472440" cy="483870"/>
          </a:xfrm>
        </p:grpSpPr>
        <p:sp>
          <p:nvSpPr>
            <p:cNvPr id="17" name="object 17"/>
            <p:cNvSpPr/>
            <p:nvPr/>
          </p:nvSpPr>
          <p:spPr>
            <a:xfrm>
              <a:off x="1030613" y="1029778"/>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18" name="object 18"/>
            <p:cNvPicPr/>
            <p:nvPr/>
          </p:nvPicPr>
          <p:blipFill>
            <a:blip r:embed="rId7" cstate="print"/>
            <a:stretch>
              <a:fillRect/>
            </a:stretch>
          </p:blipFill>
          <p:spPr>
            <a:xfrm>
              <a:off x="1107804" y="1030817"/>
              <a:ext cx="317384" cy="477003"/>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9550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1254944763"/>
              </p:ext>
            </p:extLst>
          </p:nvPr>
        </p:nvGraphicFramePr>
        <p:xfrm>
          <a:off x="-228600" y="2781300"/>
          <a:ext cx="6705599" cy="66275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Picture 8">
            <a:extLst>
              <a:ext uri="{FF2B5EF4-FFF2-40B4-BE49-F238E27FC236}">
                <a16:creationId xmlns:a16="http://schemas.microsoft.com/office/drawing/2014/main" id="{46ACAD88-2A7C-7F62-8C89-A01799A0309F}"/>
              </a:ext>
            </a:extLst>
          </p:cNvPr>
          <p:cNvPicPr>
            <a:picLocks noChangeAspect="1"/>
          </p:cNvPicPr>
          <p:nvPr/>
        </p:nvPicPr>
        <p:blipFill>
          <a:blip r:embed="rId11"/>
          <a:stretch>
            <a:fillRect/>
          </a:stretch>
        </p:blipFill>
        <p:spPr>
          <a:xfrm>
            <a:off x="7378583" y="342900"/>
            <a:ext cx="9878804" cy="5963482"/>
          </a:xfrm>
          <a:prstGeom prst="rect">
            <a:avLst/>
          </a:prstGeom>
        </p:spPr>
      </p:pic>
      <p:pic>
        <p:nvPicPr>
          <p:cNvPr id="6" name="Picture 5">
            <a:extLst>
              <a:ext uri="{FF2B5EF4-FFF2-40B4-BE49-F238E27FC236}">
                <a16:creationId xmlns:a16="http://schemas.microsoft.com/office/drawing/2014/main" id="{DD1D99C4-DCB1-F271-50CC-4694AC9A48E9}"/>
              </a:ext>
            </a:extLst>
          </p:cNvPr>
          <p:cNvPicPr>
            <a:picLocks noChangeAspect="1"/>
          </p:cNvPicPr>
          <p:nvPr/>
        </p:nvPicPr>
        <p:blipFill>
          <a:blip r:embed="rId12"/>
          <a:stretch>
            <a:fillRect/>
          </a:stretch>
        </p:blipFill>
        <p:spPr>
          <a:xfrm>
            <a:off x="5895978" y="4497136"/>
            <a:ext cx="11830050" cy="5000625"/>
          </a:xfrm>
          <a:prstGeom prst="rect">
            <a:avLst/>
          </a:prstGeom>
        </p:spPr>
      </p:pic>
    </p:spTree>
    <p:extLst>
      <p:ext uri="{BB962C8B-B14F-4D97-AF65-F5344CB8AC3E}">
        <p14:creationId xmlns:p14="http://schemas.microsoft.com/office/powerpoint/2010/main" val="1389193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72400" y="914956"/>
            <a:ext cx="8653531"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a:t>
            </a:r>
            <a:endParaRPr sz="8000" dirty="0">
              <a:latin typeface="Trebuchet MS"/>
              <a:cs typeface="Trebuchet MS"/>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3" cstate="print"/>
            <a:stretch>
              <a:fillRect/>
            </a:stretch>
          </p:blipFill>
          <p:spPr>
            <a:xfrm>
              <a:off x="16757008" y="8985885"/>
              <a:ext cx="504824" cy="504824"/>
            </a:xfrm>
            <a:prstGeom prst="rect">
              <a:avLst/>
            </a:prstGeom>
          </p:spPr>
        </p:pic>
        <p:pic>
          <p:nvPicPr>
            <p:cNvPr id="20" name="object 20"/>
            <p:cNvPicPr/>
            <p:nvPr/>
          </p:nvPicPr>
          <p:blipFill>
            <a:blip r:embed="rId4"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5" action="ppaction://hlinksldjump"/>
              </a:rPr>
              <a:t>Back</a:t>
            </a:r>
            <a:r>
              <a:rPr sz="1800" b="1" u="heavy" spc="-90" dirty="0">
                <a:solidFill>
                  <a:srgbClr val="00003B"/>
                </a:solidFill>
                <a:uFill>
                  <a:solidFill>
                    <a:srgbClr val="00003B"/>
                  </a:solidFill>
                </a:uFill>
                <a:latin typeface="Trebuchet MS"/>
                <a:cs typeface="Trebuchet MS"/>
                <a:hlinkClick r:id="rId5" action="ppaction://hlinksldjump"/>
              </a:rPr>
              <a:t> </a:t>
            </a:r>
            <a:r>
              <a:rPr sz="1800" b="1" u="heavy" dirty="0">
                <a:solidFill>
                  <a:srgbClr val="00003B"/>
                </a:solidFill>
                <a:uFill>
                  <a:solidFill>
                    <a:srgbClr val="00003B"/>
                  </a:solidFill>
                </a:uFill>
                <a:latin typeface="Trebuchet MS"/>
                <a:cs typeface="Trebuchet MS"/>
                <a:hlinkClick r:id="rId5" action="ppaction://hlinksldjump"/>
              </a:rPr>
              <a:t>to</a:t>
            </a:r>
            <a:r>
              <a:rPr sz="1800" b="1" u="heavy" spc="-75" dirty="0">
                <a:solidFill>
                  <a:srgbClr val="00003B"/>
                </a:solidFill>
                <a:uFill>
                  <a:solidFill>
                    <a:srgbClr val="00003B"/>
                  </a:solidFill>
                </a:uFill>
                <a:latin typeface="Trebuchet MS"/>
                <a:cs typeface="Trebuchet MS"/>
                <a:hlinkClick r:id="rId5" action="ppaction://hlinksldjump"/>
              </a:rPr>
              <a:t> </a:t>
            </a:r>
            <a:r>
              <a:rPr sz="1800" b="1" u="heavy" spc="65" dirty="0">
                <a:solidFill>
                  <a:srgbClr val="00003B"/>
                </a:solidFill>
                <a:uFill>
                  <a:solidFill>
                    <a:srgbClr val="00003B"/>
                  </a:solidFill>
                </a:uFill>
                <a:latin typeface="Trebuchet MS"/>
                <a:cs typeface="Trebuchet MS"/>
                <a:hlinkClick r:id="rId5" action="ppaction://hlinksldjump"/>
              </a:rPr>
              <a:t>Agenda</a:t>
            </a:r>
            <a:endParaRPr sz="1800">
              <a:latin typeface="Trebuchet MS"/>
              <a:cs typeface="Trebuchet MS"/>
            </a:endParaRPr>
          </a:p>
        </p:txBody>
      </p:sp>
      <p:grpSp>
        <p:nvGrpSpPr>
          <p:cNvPr id="25" name="object 25"/>
          <p:cNvGrpSpPr/>
          <p:nvPr/>
        </p:nvGrpSpPr>
        <p:grpSpPr>
          <a:xfrm>
            <a:off x="411835" y="449501"/>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6"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914400" y="502190"/>
            <a:ext cx="64028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 validation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257455654"/>
              </p:ext>
            </p:extLst>
          </p:nvPr>
        </p:nvGraphicFramePr>
        <p:xfrm>
          <a:off x="-122830" y="1829710"/>
          <a:ext cx="6705599" cy="66275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8400D7E5-3C71-1960-59D3-D1CB9599698B}"/>
              </a:ext>
            </a:extLst>
          </p:cNvPr>
          <p:cNvPicPr>
            <a:picLocks noChangeAspect="1"/>
          </p:cNvPicPr>
          <p:nvPr/>
        </p:nvPicPr>
        <p:blipFill>
          <a:blip r:embed="rId12"/>
          <a:stretch>
            <a:fillRect/>
          </a:stretch>
        </p:blipFill>
        <p:spPr>
          <a:xfrm>
            <a:off x="7772400" y="449501"/>
            <a:ext cx="9925050" cy="5644578"/>
          </a:xfrm>
          <a:prstGeom prst="rect">
            <a:avLst/>
          </a:prstGeom>
        </p:spPr>
      </p:pic>
      <p:pic>
        <p:nvPicPr>
          <p:cNvPr id="11" name="Picture 10">
            <a:extLst>
              <a:ext uri="{FF2B5EF4-FFF2-40B4-BE49-F238E27FC236}">
                <a16:creationId xmlns:a16="http://schemas.microsoft.com/office/drawing/2014/main" id="{F4361F2C-7C93-04CE-1B94-7628086A78AB}"/>
              </a:ext>
            </a:extLst>
          </p:cNvPr>
          <p:cNvPicPr>
            <a:picLocks noChangeAspect="1"/>
          </p:cNvPicPr>
          <p:nvPr/>
        </p:nvPicPr>
        <p:blipFill>
          <a:blip r:embed="rId13"/>
          <a:stretch>
            <a:fillRect/>
          </a:stretch>
        </p:blipFill>
        <p:spPr>
          <a:xfrm>
            <a:off x="7618311" y="6559534"/>
            <a:ext cx="10476219" cy="3066933"/>
          </a:xfrm>
          <a:prstGeom prst="rect">
            <a:avLst/>
          </a:prstGeom>
        </p:spPr>
      </p:pic>
      <p:graphicFrame>
        <p:nvGraphicFramePr>
          <p:cNvPr id="12" name="Diagram 11">
            <a:extLst>
              <a:ext uri="{FF2B5EF4-FFF2-40B4-BE49-F238E27FC236}">
                <a16:creationId xmlns:a16="http://schemas.microsoft.com/office/drawing/2014/main" id="{C69F2686-B4B9-4459-E3A9-80D0335797A1}"/>
              </a:ext>
            </a:extLst>
          </p:cNvPr>
          <p:cNvGraphicFramePr/>
          <p:nvPr>
            <p:extLst>
              <p:ext uri="{D42A27DB-BD31-4B8C-83A1-F6EECF244321}">
                <p14:modId xmlns:p14="http://schemas.microsoft.com/office/powerpoint/2010/main" val="570856375"/>
              </p:ext>
            </p:extLst>
          </p:nvPr>
        </p:nvGraphicFramePr>
        <p:xfrm>
          <a:off x="11705233" y="2297920"/>
          <a:ext cx="5848352" cy="498348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3083086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29400" y="2170671"/>
            <a:ext cx="10862402" cy="2858081"/>
          </a:xfrm>
          <a:custGeom>
            <a:avLst/>
            <a:gdLst/>
            <a:ahLst/>
            <a:cxnLst/>
            <a:rect l="l" t="t" r="r" b="b"/>
            <a:pathLst>
              <a:path w="2464434" h="1003300">
                <a:moveTo>
                  <a:pt x="2083054" y="1002783"/>
                </a:moveTo>
                <a:lnTo>
                  <a:pt x="380999" y="1002783"/>
                </a:lnTo>
                <a:lnTo>
                  <a:pt x="330919" y="999478"/>
                </a:lnTo>
                <a:lnTo>
                  <a:pt x="282121" y="989729"/>
                </a:lnTo>
                <a:lnTo>
                  <a:pt x="235197" y="973781"/>
                </a:lnTo>
                <a:lnTo>
                  <a:pt x="190739" y="951878"/>
                </a:lnTo>
                <a:lnTo>
                  <a:pt x="149340" y="924266"/>
                </a:lnTo>
                <a:lnTo>
                  <a:pt x="111592"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2" y="111592"/>
                </a:lnTo>
                <a:lnTo>
                  <a:pt x="149340" y="78516"/>
                </a:lnTo>
                <a:lnTo>
                  <a:pt x="190739" y="50904"/>
                </a:lnTo>
                <a:lnTo>
                  <a:pt x="235197" y="29001"/>
                </a:lnTo>
                <a:lnTo>
                  <a:pt x="282121" y="13053"/>
                </a:lnTo>
                <a:lnTo>
                  <a:pt x="330919" y="3304"/>
                </a:lnTo>
                <a:lnTo>
                  <a:pt x="380999" y="0"/>
                </a:lnTo>
                <a:lnTo>
                  <a:pt x="2083054" y="0"/>
                </a:lnTo>
                <a:lnTo>
                  <a:pt x="2133134" y="3304"/>
                </a:lnTo>
                <a:lnTo>
                  <a:pt x="2181932" y="13053"/>
                </a:lnTo>
                <a:lnTo>
                  <a:pt x="2228856" y="29001"/>
                </a:lnTo>
                <a:lnTo>
                  <a:pt x="2273314" y="50904"/>
                </a:lnTo>
                <a:lnTo>
                  <a:pt x="2314713" y="78516"/>
                </a:lnTo>
                <a:lnTo>
                  <a:pt x="2352462" y="111592"/>
                </a:lnTo>
                <a:lnTo>
                  <a:pt x="2385537" y="149340"/>
                </a:lnTo>
                <a:lnTo>
                  <a:pt x="2413149" y="190739"/>
                </a:lnTo>
                <a:lnTo>
                  <a:pt x="2435052" y="235197"/>
                </a:lnTo>
                <a:lnTo>
                  <a:pt x="2451000" y="282121"/>
                </a:lnTo>
                <a:lnTo>
                  <a:pt x="2460749" y="330919"/>
                </a:lnTo>
                <a:lnTo>
                  <a:pt x="2464054" y="380999"/>
                </a:lnTo>
                <a:lnTo>
                  <a:pt x="2464054" y="621783"/>
                </a:lnTo>
                <a:lnTo>
                  <a:pt x="2460749" y="671863"/>
                </a:lnTo>
                <a:lnTo>
                  <a:pt x="2451000" y="720661"/>
                </a:lnTo>
                <a:lnTo>
                  <a:pt x="2435052" y="767585"/>
                </a:lnTo>
                <a:lnTo>
                  <a:pt x="2413149" y="812043"/>
                </a:lnTo>
                <a:lnTo>
                  <a:pt x="2385537" y="853442"/>
                </a:lnTo>
                <a:lnTo>
                  <a:pt x="2352462" y="891190"/>
                </a:lnTo>
                <a:lnTo>
                  <a:pt x="2314713" y="924266"/>
                </a:lnTo>
                <a:lnTo>
                  <a:pt x="2273314" y="951878"/>
                </a:lnTo>
                <a:lnTo>
                  <a:pt x="2228856" y="973781"/>
                </a:lnTo>
                <a:lnTo>
                  <a:pt x="2181932" y="989729"/>
                </a:lnTo>
                <a:lnTo>
                  <a:pt x="2133134" y="999478"/>
                </a:lnTo>
                <a:lnTo>
                  <a:pt x="2083054" y="1002783"/>
                </a:lnTo>
                <a:close/>
              </a:path>
            </a:pathLst>
          </a:custGeom>
          <a:solidFill>
            <a:srgbClr val="FF007D"/>
          </a:solidFill>
        </p:spPr>
        <p:txBody>
          <a:bodyPr wrap="square" lIns="0" tIns="0" rIns="0" bIns="0" rtlCol="0"/>
          <a:lstStyle/>
          <a:p>
            <a:endParaRPr/>
          </a:p>
        </p:txBody>
      </p:sp>
      <p:sp>
        <p:nvSpPr>
          <p:cNvPr id="3" name="object 3"/>
          <p:cNvSpPr txBox="1"/>
          <p:nvPr/>
        </p:nvSpPr>
        <p:spPr>
          <a:xfrm>
            <a:off x="7062591" y="2991356"/>
            <a:ext cx="10411218"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Ethereum-CPI</a:t>
            </a:r>
            <a:endParaRPr sz="8000" dirty="0">
              <a:latin typeface="Trebuchet MS"/>
              <a:cs typeface="Trebuchet MS"/>
            </a:endParaRPr>
          </a:p>
        </p:txBody>
      </p:sp>
      <p:sp>
        <p:nvSpPr>
          <p:cNvPr id="10" name="object 10"/>
          <p:cNvSpPr/>
          <p:nvPr/>
        </p:nvSpPr>
        <p:spPr>
          <a:xfrm>
            <a:off x="12268200" y="4372985"/>
            <a:ext cx="1905" cy="2981960"/>
          </a:xfrm>
          <a:custGeom>
            <a:avLst/>
            <a:gdLst/>
            <a:ahLst/>
            <a:cxnLst/>
            <a:rect l="l" t="t" r="r" b="b"/>
            <a:pathLst>
              <a:path w="1904" h="2981959">
                <a:moveTo>
                  <a:pt x="0" y="0"/>
                </a:moveTo>
                <a:lnTo>
                  <a:pt x="1699" y="2981377"/>
                </a:lnTo>
              </a:path>
            </a:pathLst>
          </a:custGeom>
          <a:ln w="9538">
            <a:solidFill>
              <a:srgbClr val="00003B"/>
            </a:solidFill>
          </a:ln>
        </p:spPr>
        <p:txBody>
          <a:bodyPr wrap="square" lIns="0" tIns="0" rIns="0" bIns="0" rtlCol="0"/>
          <a:lstStyle/>
          <a:p>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sp>
        <p:nvSpPr>
          <p:cNvPr id="22" name="object 22"/>
          <p:cNvSpPr txBox="1">
            <a:spLocks noGrp="1"/>
          </p:cNvSpPr>
          <p:nvPr>
            <p:ph type="title"/>
          </p:nvPr>
        </p:nvSpPr>
        <p:spPr>
          <a:xfrm>
            <a:off x="1016000" y="2643698"/>
            <a:ext cx="3983354" cy="2167260"/>
          </a:xfrm>
          <a:prstGeom prst="rect">
            <a:avLst/>
          </a:prstGeom>
        </p:spPr>
        <p:txBody>
          <a:bodyPr vert="horz" wrap="square" lIns="0" tIns="12700" rIns="0" bIns="0" rtlCol="0">
            <a:spAutoFit/>
          </a:bodyPr>
          <a:lstStyle/>
          <a:p>
            <a:pPr marL="12700" marR="5080">
              <a:lnSpc>
                <a:spcPct val="100000"/>
              </a:lnSpc>
              <a:spcBef>
                <a:spcPts val="100"/>
              </a:spcBef>
            </a:pPr>
            <a:r>
              <a:rPr lang="en-US" sz="7000" spc="85" dirty="0">
                <a:solidFill>
                  <a:srgbClr val="00003B"/>
                </a:solidFill>
                <a:latin typeface="Trebuchet MS"/>
                <a:cs typeface="Trebuchet MS"/>
              </a:rPr>
              <a:t>Trial &amp; Error</a:t>
            </a:r>
            <a:endParaRPr sz="7000" dirty="0">
              <a:latin typeface="Trebuchet MS"/>
              <a:cs typeface="Trebuchet MS"/>
            </a:endParaRPr>
          </a:p>
        </p:txBody>
      </p:sp>
      <p:sp>
        <p:nvSpPr>
          <p:cNvPr id="23" name="object 23"/>
          <p:cNvSpPr txBox="1"/>
          <p:nvPr/>
        </p:nvSpPr>
        <p:spPr>
          <a:xfrm>
            <a:off x="1016001" y="5092071"/>
            <a:ext cx="4851400" cy="4479368"/>
          </a:xfrm>
          <a:prstGeom prst="rect">
            <a:avLst/>
          </a:prstGeom>
        </p:spPr>
        <p:txBody>
          <a:bodyPr vert="horz" wrap="square" lIns="0" tIns="12700" rIns="0" bIns="0" rtlCol="0">
            <a:spAutoFit/>
          </a:bodyPr>
          <a:lstStyle/>
          <a:p>
            <a:pPr marL="12700" marR="5080">
              <a:lnSpc>
                <a:spcPct val="116100"/>
              </a:lnSpc>
              <a:spcBef>
                <a:spcPts val="100"/>
              </a:spcBef>
            </a:pPr>
            <a:r>
              <a:rPr lang="en-US" sz="2800" spc="55" dirty="0">
                <a:solidFill>
                  <a:srgbClr val="00003B"/>
                </a:solidFill>
                <a:latin typeface="Tahoma"/>
                <a:cs typeface="Tahoma"/>
              </a:rPr>
              <a:t>Started with:</a:t>
            </a:r>
          </a:p>
          <a:p>
            <a:pPr marL="12700" marR="5080">
              <a:lnSpc>
                <a:spcPct val="116100"/>
              </a:lnSpc>
              <a:spcBef>
                <a:spcPts val="100"/>
              </a:spcBef>
            </a:pPr>
            <a:r>
              <a:rPr lang="en-US" sz="2800" spc="55" dirty="0">
                <a:solidFill>
                  <a:srgbClr val="00003B"/>
                </a:solidFill>
                <a:latin typeface="Tahoma"/>
                <a:cs typeface="Tahoma"/>
              </a:rPr>
              <a:t> </a:t>
            </a:r>
            <a:r>
              <a:rPr lang="en-GB" sz="2800" dirty="0">
                <a:hlinkClick r:id="rId5"/>
              </a:rPr>
              <a:t>pereirajose3/bitcoin_price_prediction_ensemble_bilstm-gru_savitzky_golay_filter: Bitcoin price prediction with ensemble </a:t>
            </a:r>
            <a:r>
              <a:rPr lang="en-GB" sz="2800" dirty="0" err="1">
                <a:hlinkClick r:id="rId5"/>
              </a:rPr>
              <a:t>BiLSTM</a:t>
            </a:r>
            <a:r>
              <a:rPr lang="en-GB" sz="2800" dirty="0">
                <a:hlinkClick r:id="rId5"/>
              </a:rPr>
              <a:t>-GRU and </a:t>
            </a:r>
            <a:r>
              <a:rPr lang="en-GB" sz="2800" dirty="0" err="1">
                <a:hlinkClick r:id="rId5"/>
              </a:rPr>
              <a:t>savitzky-golay</a:t>
            </a:r>
            <a:r>
              <a:rPr lang="en-GB" sz="2800" dirty="0">
                <a:hlinkClick r:id="rId5"/>
              </a:rPr>
              <a:t> filter (github.com)</a:t>
            </a:r>
            <a:endParaRPr sz="2800" dirty="0">
              <a:latin typeface="Tahoma"/>
              <a:cs typeface="Tahoma"/>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6"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sp>
        <p:nvSpPr>
          <p:cNvPr id="24" name="object 14">
            <a:extLst>
              <a:ext uri="{FF2B5EF4-FFF2-40B4-BE49-F238E27FC236}">
                <a16:creationId xmlns:a16="http://schemas.microsoft.com/office/drawing/2014/main" id="{2D7E5C6C-8DB4-1405-B00B-4596AC2D57C5}"/>
              </a:ext>
            </a:extLst>
          </p:cNvPr>
          <p:cNvSpPr txBox="1"/>
          <p:nvPr/>
        </p:nvSpPr>
        <p:spPr>
          <a:xfrm>
            <a:off x="11188700" y="7681600"/>
            <a:ext cx="2159000" cy="2093458"/>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dirty="0">
                <a:solidFill>
                  <a:srgbClr val="00003B"/>
                </a:solidFill>
                <a:latin typeface="Tahoma"/>
                <a:cs typeface="Tahoma"/>
              </a:rPr>
              <a:t>Fine-tune the model for Ethereum with CPI</a:t>
            </a:r>
            <a:endParaRPr sz="2400" dirty="0">
              <a:latin typeface="Tahoma"/>
              <a:cs typeface="Tahoma"/>
            </a:endParaRPr>
          </a:p>
        </p:txBody>
      </p:sp>
    </p:spTree>
    <p:extLst>
      <p:ext uri="{BB962C8B-B14F-4D97-AF65-F5344CB8AC3E}">
        <p14:creationId xmlns:p14="http://schemas.microsoft.com/office/powerpoint/2010/main" val="3052937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E621F3-29C0-6368-F676-3660B4B43998}"/>
              </a:ext>
            </a:extLst>
          </p:cNvPr>
          <p:cNvPicPr>
            <a:picLocks noChangeAspect="1"/>
          </p:cNvPicPr>
          <p:nvPr/>
        </p:nvPicPr>
        <p:blipFill>
          <a:blip r:embed="rId3"/>
          <a:stretch>
            <a:fillRect/>
          </a:stretch>
        </p:blipFill>
        <p:spPr>
          <a:xfrm>
            <a:off x="6935108" y="2190953"/>
            <a:ext cx="11352892" cy="6456621"/>
          </a:xfrm>
          <a:prstGeom prst="rect">
            <a:avLst/>
          </a:prstGeom>
        </p:spPr>
      </p:pic>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4" cstate="print"/>
            <a:stretch>
              <a:fillRect/>
            </a:stretch>
          </p:blipFill>
          <p:spPr>
            <a:xfrm>
              <a:off x="16757008" y="8985885"/>
              <a:ext cx="504824" cy="504824"/>
            </a:xfrm>
            <a:prstGeom prst="rect">
              <a:avLst/>
            </a:prstGeom>
          </p:spPr>
        </p:pic>
        <p:pic>
          <p:nvPicPr>
            <p:cNvPr id="20" name="object 20"/>
            <p:cNvPicPr/>
            <p:nvPr/>
          </p:nvPicPr>
          <p:blipFill>
            <a:blip r:embed="rId5"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6" action="ppaction://hlinksldjump"/>
              </a:rPr>
              <a:t>Back</a:t>
            </a:r>
            <a:r>
              <a:rPr sz="1800" b="1" u="heavy" spc="-90" dirty="0">
                <a:solidFill>
                  <a:srgbClr val="00003B"/>
                </a:solidFill>
                <a:uFill>
                  <a:solidFill>
                    <a:srgbClr val="00003B"/>
                  </a:solidFill>
                </a:uFill>
                <a:latin typeface="Trebuchet MS"/>
                <a:cs typeface="Trebuchet MS"/>
                <a:hlinkClick r:id="rId6" action="ppaction://hlinksldjump"/>
              </a:rPr>
              <a:t> </a:t>
            </a:r>
            <a:r>
              <a:rPr sz="1800" b="1" u="heavy" dirty="0">
                <a:solidFill>
                  <a:srgbClr val="00003B"/>
                </a:solidFill>
                <a:uFill>
                  <a:solidFill>
                    <a:srgbClr val="00003B"/>
                  </a:solidFill>
                </a:uFill>
                <a:latin typeface="Trebuchet MS"/>
                <a:cs typeface="Trebuchet MS"/>
                <a:hlinkClick r:id="rId6" action="ppaction://hlinksldjump"/>
              </a:rPr>
              <a:t>to</a:t>
            </a:r>
            <a:r>
              <a:rPr sz="1800" b="1" u="heavy" spc="-75" dirty="0">
                <a:solidFill>
                  <a:srgbClr val="00003B"/>
                </a:solidFill>
                <a:uFill>
                  <a:solidFill>
                    <a:srgbClr val="00003B"/>
                  </a:solidFill>
                </a:uFill>
                <a:latin typeface="Trebuchet MS"/>
                <a:cs typeface="Trebuchet MS"/>
                <a:hlinkClick r:id="rId6" action="ppaction://hlinksldjump"/>
              </a:rPr>
              <a:t> </a:t>
            </a:r>
            <a:r>
              <a:rPr sz="1800" b="1" u="heavy" spc="65" dirty="0">
                <a:solidFill>
                  <a:srgbClr val="00003B"/>
                </a:solidFill>
                <a:uFill>
                  <a:solidFill>
                    <a:srgbClr val="00003B"/>
                  </a:solidFill>
                </a:uFill>
                <a:latin typeface="Trebuchet MS"/>
                <a:cs typeface="Trebuchet MS"/>
                <a:hlinkClick r:id="rId6" action="ppaction://hlinksldjump"/>
              </a:rPr>
              <a:t>Agenda</a:t>
            </a:r>
            <a:endParaRPr sz="1800">
              <a:latin typeface="Trebuchet MS"/>
              <a:cs typeface="Trebuchet MS"/>
            </a:endParaRPr>
          </a:p>
        </p:txBody>
      </p:sp>
      <p:grpSp>
        <p:nvGrpSpPr>
          <p:cNvPr id="25" name="object 25"/>
          <p:cNvGrpSpPr/>
          <p:nvPr/>
        </p:nvGrpSpPr>
        <p:grpSpPr>
          <a:xfrm>
            <a:off x="411835" y="449501"/>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7"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914400" y="502190"/>
            <a:ext cx="64028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 validation</a:t>
            </a:r>
          </a:p>
        </p:txBody>
      </p:sp>
      <p:graphicFrame>
        <p:nvGraphicFramePr>
          <p:cNvPr id="4" name="Diagram 3">
            <a:extLst>
              <a:ext uri="{FF2B5EF4-FFF2-40B4-BE49-F238E27FC236}">
                <a16:creationId xmlns:a16="http://schemas.microsoft.com/office/drawing/2014/main" id="{BE677FA4-9C07-95D4-70D9-5F6DB289DE0C}"/>
              </a:ext>
            </a:extLst>
          </p:cNvPr>
          <p:cNvGraphicFramePr/>
          <p:nvPr/>
        </p:nvGraphicFramePr>
        <p:xfrm>
          <a:off x="-122830" y="1829710"/>
          <a:ext cx="7200196" cy="76609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2" name="Diagram 11">
            <a:extLst>
              <a:ext uri="{FF2B5EF4-FFF2-40B4-BE49-F238E27FC236}">
                <a16:creationId xmlns:a16="http://schemas.microsoft.com/office/drawing/2014/main" id="{C69F2686-B4B9-4459-E3A9-80D0335797A1}"/>
              </a:ext>
            </a:extLst>
          </p:cNvPr>
          <p:cNvGraphicFramePr/>
          <p:nvPr>
            <p:extLst>
              <p:ext uri="{D42A27DB-BD31-4B8C-83A1-F6EECF244321}">
                <p14:modId xmlns:p14="http://schemas.microsoft.com/office/powerpoint/2010/main" val="3427270239"/>
              </p:ext>
            </p:extLst>
          </p:nvPr>
        </p:nvGraphicFramePr>
        <p:xfrm>
          <a:off x="12268200" y="4762500"/>
          <a:ext cx="5848352" cy="498348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794976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29400" y="2170671"/>
            <a:ext cx="10862402" cy="2858081"/>
          </a:xfrm>
          <a:custGeom>
            <a:avLst/>
            <a:gdLst/>
            <a:ahLst/>
            <a:cxnLst/>
            <a:rect l="l" t="t" r="r" b="b"/>
            <a:pathLst>
              <a:path w="2464434" h="1003300">
                <a:moveTo>
                  <a:pt x="2083054" y="1002783"/>
                </a:moveTo>
                <a:lnTo>
                  <a:pt x="380999" y="1002783"/>
                </a:lnTo>
                <a:lnTo>
                  <a:pt x="330919" y="999478"/>
                </a:lnTo>
                <a:lnTo>
                  <a:pt x="282121" y="989729"/>
                </a:lnTo>
                <a:lnTo>
                  <a:pt x="235197" y="973781"/>
                </a:lnTo>
                <a:lnTo>
                  <a:pt x="190739" y="951878"/>
                </a:lnTo>
                <a:lnTo>
                  <a:pt x="149340" y="924266"/>
                </a:lnTo>
                <a:lnTo>
                  <a:pt x="111592"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2" y="111592"/>
                </a:lnTo>
                <a:lnTo>
                  <a:pt x="149340" y="78516"/>
                </a:lnTo>
                <a:lnTo>
                  <a:pt x="190739" y="50904"/>
                </a:lnTo>
                <a:lnTo>
                  <a:pt x="235197" y="29001"/>
                </a:lnTo>
                <a:lnTo>
                  <a:pt x="282121" y="13053"/>
                </a:lnTo>
                <a:lnTo>
                  <a:pt x="330919" y="3304"/>
                </a:lnTo>
                <a:lnTo>
                  <a:pt x="380999" y="0"/>
                </a:lnTo>
                <a:lnTo>
                  <a:pt x="2083054" y="0"/>
                </a:lnTo>
                <a:lnTo>
                  <a:pt x="2133134" y="3304"/>
                </a:lnTo>
                <a:lnTo>
                  <a:pt x="2181932" y="13053"/>
                </a:lnTo>
                <a:lnTo>
                  <a:pt x="2228856" y="29001"/>
                </a:lnTo>
                <a:lnTo>
                  <a:pt x="2273314" y="50904"/>
                </a:lnTo>
                <a:lnTo>
                  <a:pt x="2314713" y="78516"/>
                </a:lnTo>
                <a:lnTo>
                  <a:pt x="2352462" y="111592"/>
                </a:lnTo>
                <a:lnTo>
                  <a:pt x="2385537" y="149340"/>
                </a:lnTo>
                <a:lnTo>
                  <a:pt x="2413149" y="190739"/>
                </a:lnTo>
                <a:lnTo>
                  <a:pt x="2435052" y="235197"/>
                </a:lnTo>
                <a:lnTo>
                  <a:pt x="2451000" y="282121"/>
                </a:lnTo>
                <a:lnTo>
                  <a:pt x="2460749" y="330919"/>
                </a:lnTo>
                <a:lnTo>
                  <a:pt x="2464054" y="380999"/>
                </a:lnTo>
                <a:lnTo>
                  <a:pt x="2464054" y="621783"/>
                </a:lnTo>
                <a:lnTo>
                  <a:pt x="2460749" y="671863"/>
                </a:lnTo>
                <a:lnTo>
                  <a:pt x="2451000" y="720661"/>
                </a:lnTo>
                <a:lnTo>
                  <a:pt x="2435052" y="767585"/>
                </a:lnTo>
                <a:lnTo>
                  <a:pt x="2413149" y="812043"/>
                </a:lnTo>
                <a:lnTo>
                  <a:pt x="2385537" y="853442"/>
                </a:lnTo>
                <a:lnTo>
                  <a:pt x="2352462" y="891190"/>
                </a:lnTo>
                <a:lnTo>
                  <a:pt x="2314713" y="924266"/>
                </a:lnTo>
                <a:lnTo>
                  <a:pt x="2273314" y="951878"/>
                </a:lnTo>
                <a:lnTo>
                  <a:pt x="2228856" y="973781"/>
                </a:lnTo>
                <a:lnTo>
                  <a:pt x="2181932" y="989729"/>
                </a:lnTo>
                <a:lnTo>
                  <a:pt x="2133134" y="999478"/>
                </a:lnTo>
                <a:lnTo>
                  <a:pt x="2083054" y="1002783"/>
                </a:lnTo>
                <a:close/>
              </a:path>
            </a:pathLst>
          </a:custGeom>
          <a:solidFill>
            <a:srgbClr val="FF007D"/>
          </a:solidFill>
        </p:spPr>
        <p:txBody>
          <a:bodyPr wrap="square" lIns="0" tIns="0" rIns="0" bIns="0" rtlCol="0"/>
          <a:lstStyle/>
          <a:p>
            <a:endParaRPr/>
          </a:p>
        </p:txBody>
      </p:sp>
      <p:sp>
        <p:nvSpPr>
          <p:cNvPr id="3" name="object 3"/>
          <p:cNvSpPr txBox="1"/>
          <p:nvPr/>
        </p:nvSpPr>
        <p:spPr>
          <a:xfrm>
            <a:off x="7062591" y="2991356"/>
            <a:ext cx="10411218"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Ethereum-Oil</a:t>
            </a:r>
            <a:endParaRPr sz="8000" dirty="0">
              <a:latin typeface="Trebuchet MS"/>
              <a:cs typeface="Trebuchet MS"/>
            </a:endParaRPr>
          </a:p>
        </p:txBody>
      </p:sp>
      <p:sp>
        <p:nvSpPr>
          <p:cNvPr id="10" name="object 10"/>
          <p:cNvSpPr/>
          <p:nvPr/>
        </p:nvSpPr>
        <p:spPr>
          <a:xfrm>
            <a:off x="12268200" y="4372985"/>
            <a:ext cx="1905" cy="2981960"/>
          </a:xfrm>
          <a:custGeom>
            <a:avLst/>
            <a:gdLst/>
            <a:ahLst/>
            <a:cxnLst/>
            <a:rect l="l" t="t" r="r" b="b"/>
            <a:pathLst>
              <a:path w="1904" h="2981959">
                <a:moveTo>
                  <a:pt x="0" y="0"/>
                </a:moveTo>
                <a:lnTo>
                  <a:pt x="1699" y="2981377"/>
                </a:lnTo>
              </a:path>
            </a:pathLst>
          </a:custGeom>
          <a:ln w="9538">
            <a:solidFill>
              <a:srgbClr val="00003B"/>
            </a:solidFill>
          </a:ln>
        </p:spPr>
        <p:txBody>
          <a:bodyPr wrap="square" lIns="0" tIns="0" rIns="0" bIns="0" rtlCol="0"/>
          <a:lstStyle/>
          <a:p>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sp>
        <p:nvSpPr>
          <p:cNvPr id="22" name="object 22"/>
          <p:cNvSpPr txBox="1">
            <a:spLocks noGrp="1"/>
          </p:cNvSpPr>
          <p:nvPr>
            <p:ph type="title"/>
          </p:nvPr>
        </p:nvSpPr>
        <p:spPr>
          <a:xfrm>
            <a:off x="1016000" y="2643698"/>
            <a:ext cx="3983354" cy="2167260"/>
          </a:xfrm>
          <a:prstGeom prst="rect">
            <a:avLst/>
          </a:prstGeom>
        </p:spPr>
        <p:txBody>
          <a:bodyPr vert="horz" wrap="square" lIns="0" tIns="12700" rIns="0" bIns="0" rtlCol="0">
            <a:spAutoFit/>
          </a:bodyPr>
          <a:lstStyle/>
          <a:p>
            <a:pPr marL="12700" marR="5080">
              <a:lnSpc>
                <a:spcPct val="100000"/>
              </a:lnSpc>
              <a:spcBef>
                <a:spcPts val="100"/>
              </a:spcBef>
            </a:pPr>
            <a:r>
              <a:rPr lang="en-US" sz="7000" spc="85" dirty="0">
                <a:solidFill>
                  <a:srgbClr val="00003B"/>
                </a:solidFill>
                <a:latin typeface="Trebuchet MS"/>
                <a:cs typeface="Trebuchet MS"/>
              </a:rPr>
              <a:t>Trial &amp; Error</a:t>
            </a:r>
            <a:endParaRPr sz="7000" dirty="0">
              <a:latin typeface="Trebuchet MS"/>
              <a:cs typeface="Trebuchet MS"/>
            </a:endParaRPr>
          </a:p>
        </p:txBody>
      </p:sp>
      <p:sp>
        <p:nvSpPr>
          <p:cNvPr id="23" name="object 23"/>
          <p:cNvSpPr txBox="1"/>
          <p:nvPr/>
        </p:nvSpPr>
        <p:spPr>
          <a:xfrm>
            <a:off x="1016001" y="5092071"/>
            <a:ext cx="4851400" cy="4479368"/>
          </a:xfrm>
          <a:prstGeom prst="rect">
            <a:avLst/>
          </a:prstGeom>
        </p:spPr>
        <p:txBody>
          <a:bodyPr vert="horz" wrap="square" lIns="0" tIns="12700" rIns="0" bIns="0" rtlCol="0">
            <a:spAutoFit/>
          </a:bodyPr>
          <a:lstStyle/>
          <a:p>
            <a:pPr marL="12700" marR="5080">
              <a:lnSpc>
                <a:spcPct val="116100"/>
              </a:lnSpc>
              <a:spcBef>
                <a:spcPts val="100"/>
              </a:spcBef>
            </a:pPr>
            <a:r>
              <a:rPr lang="en-US" sz="2800" spc="55" dirty="0">
                <a:solidFill>
                  <a:srgbClr val="00003B"/>
                </a:solidFill>
                <a:latin typeface="Tahoma"/>
                <a:cs typeface="Tahoma"/>
              </a:rPr>
              <a:t>Started with:</a:t>
            </a:r>
          </a:p>
          <a:p>
            <a:pPr marL="12700" marR="5080">
              <a:lnSpc>
                <a:spcPct val="116100"/>
              </a:lnSpc>
              <a:spcBef>
                <a:spcPts val="100"/>
              </a:spcBef>
            </a:pPr>
            <a:r>
              <a:rPr lang="en-US" sz="2800" spc="55" dirty="0">
                <a:solidFill>
                  <a:srgbClr val="00003B"/>
                </a:solidFill>
                <a:latin typeface="Tahoma"/>
                <a:cs typeface="Tahoma"/>
              </a:rPr>
              <a:t> </a:t>
            </a:r>
            <a:r>
              <a:rPr lang="en-GB" sz="2800" dirty="0">
                <a:hlinkClick r:id="rId5"/>
              </a:rPr>
              <a:t>pereirajose3/bitcoin_price_prediction_ensemble_bilstm-gru_savitzky_golay_filter: Bitcoin price prediction with ensemble </a:t>
            </a:r>
            <a:r>
              <a:rPr lang="en-GB" sz="2800" dirty="0" err="1">
                <a:hlinkClick r:id="rId5"/>
              </a:rPr>
              <a:t>BiLSTM</a:t>
            </a:r>
            <a:r>
              <a:rPr lang="en-GB" sz="2800" dirty="0">
                <a:hlinkClick r:id="rId5"/>
              </a:rPr>
              <a:t>-GRU and </a:t>
            </a:r>
            <a:r>
              <a:rPr lang="en-GB" sz="2800" dirty="0" err="1">
                <a:hlinkClick r:id="rId5"/>
              </a:rPr>
              <a:t>savitzky-golay</a:t>
            </a:r>
            <a:r>
              <a:rPr lang="en-GB" sz="2800" dirty="0">
                <a:hlinkClick r:id="rId5"/>
              </a:rPr>
              <a:t> filter (github.com)</a:t>
            </a:r>
            <a:endParaRPr sz="2800" dirty="0">
              <a:latin typeface="Tahoma"/>
              <a:cs typeface="Tahoma"/>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6"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sp>
        <p:nvSpPr>
          <p:cNvPr id="24" name="object 14">
            <a:extLst>
              <a:ext uri="{FF2B5EF4-FFF2-40B4-BE49-F238E27FC236}">
                <a16:creationId xmlns:a16="http://schemas.microsoft.com/office/drawing/2014/main" id="{2D7E5C6C-8DB4-1405-B00B-4596AC2D57C5}"/>
              </a:ext>
            </a:extLst>
          </p:cNvPr>
          <p:cNvSpPr txBox="1"/>
          <p:nvPr/>
        </p:nvSpPr>
        <p:spPr>
          <a:xfrm>
            <a:off x="11188700" y="7681600"/>
            <a:ext cx="2159000" cy="2093458"/>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dirty="0">
                <a:solidFill>
                  <a:srgbClr val="00003B"/>
                </a:solidFill>
                <a:latin typeface="Tahoma"/>
                <a:cs typeface="Tahoma"/>
              </a:rPr>
              <a:t>Fine-tune the model for Ethereum with Oil</a:t>
            </a:r>
            <a:endParaRPr sz="2400" dirty="0">
              <a:latin typeface="Tahoma"/>
              <a:cs typeface="Tahoma"/>
            </a:endParaRPr>
          </a:p>
        </p:txBody>
      </p:sp>
    </p:spTree>
    <p:extLst>
      <p:ext uri="{BB962C8B-B14F-4D97-AF65-F5344CB8AC3E}">
        <p14:creationId xmlns:p14="http://schemas.microsoft.com/office/powerpoint/2010/main" val="3085621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E621F3-29C0-6368-F676-3660B4B43998}"/>
              </a:ext>
            </a:extLst>
          </p:cNvPr>
          <p:cNvPicPr>
            <a:picLocks noChangeAspect="1"/>
          </p:cNvPicPr>
          <p:nvPr/>
        </p:nvPicPr>
        <p:blipFill>
          <a:blip r:embed="rId3"/>
          <a:stretch>
            <a:fillRect/>
          </a:stretch>
        </p:blipFill>
        <p:spPr>
          <a:xfrm>
            <a:off x="6935108" y="2190953"/>
            <a:ext cx="11352892" cy="6456621"/>
          </a:xfrm>
          <a:prstGeom prst="rect">
            <a:avLst/>
          </a:prstGeom>
        </p:spPr>
      </p:pic>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4" cstate="print"/>
            <a:stretch>
              <a:fillRect/>
            </a:stretch>
          </p:blipFill>
          <p:spPr>
            <a:xfrm>
              <a:off x="16757008" y="8985885"/>
              <a:ext cx="504824" cy="504824"/>
            </a:xfrm>
            <a:prstGeom prst="rect">
              <a:avLst/>
            </a:prstGeom>
          </p:spPr>
        </p:pic>
        <p:pic>
          <p:nvPicPr>
            <p:cNvPr id="20" name="object 20"/>
            <p:cNvPicPr/>
            <p:nvPr/>
          </p:nvPicPr>
          <p:blipFill>
            <a:blip r:embed="rId5"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6" action="ppaction://hlinksldjump"/>
              </a:rPr>
              <a:t>Back</a:t>
            </a:r>
            <a:r>
              <a:rPr sz="1800" b="1" u="heavy" spc="-90" dirty="0">
                <a:solidFill>
                  <a:srgbClr val="00003B"/>
                </a:solidFill>
                <a:uFill>
                  <a:solidFill>
                    <a:srgbClr val="00003B"/>
                  </a:solidFill>
                </a:uFill>
                <a:latin typeface="Trebuchet MS"/>
                <a:cs typeface="Trebuchet MS"/>
                <a:hlinkClick r:id="rId6" action="ppaction://hlinksldjump"/>
              </a:rPr>
              <a:t> </a:t>
            </a:r>
            <a:r>
              <a:rPr sz="1800" b="1" u="heavy" dirty="0">
                <a:solidFill>
                  <a:srgbClr val="00003B"/>
                </a:solidFill>
                <a:uFill>
                  <a:solidFill>
                    <a:srgbClr val="00003B"/>
                  </a:solidFill>
                </a:uFill>
                <a:latin typeface="Trebuchet MS"/>
                <a:cs typeface="Trebuchet MS"/>
                <a:hlinkClick r:id="rId6" action="ppaction://hlinksldjump"/>
              </a:rPr>
              <a:t>to</a:t>
            </a:r>
            <a:r>
              <a:rPr sz="1800" b="1" u="heavy" spc="-75" dirty="0">
                <a:solidFill>
                  <a:srgbClr val="00003B"/>
                </a:solidFill>
                <a:uFill>
                  <a:solidFill>
                    <a:srgbClr val="00003B"/>
                  </a:solidFill>
                </a:uFill>
                <a:latin typeface="Trebuchet MS"/>
                <a:cs typeface="Trebuchet MS"/>
                <a:hlinkClick r:id="rId6" action="ppaction://hlinksldjump"/>
              </a:rPr>
              <a:t> </a:t>
            </a:r>
            <a:r>
              <a:rPr sz="1800" b="1" u="heavy" spc="65" dirty="0">
                <a:solidFill>
                  <a:srgbClr val="00003B"/>
                </a:solidFill>
                <a:uFill>
                  <a:solidFill>
                    <a:srgbClr val="00003B"/>
                  </a:solidFill>
                </a:uFill>
                <a:latin typeface="Trebuchet MS"/>
                <a:cs typeface="Trebuchet MS"/>
                <a:hlinkClick r:id="rId6" action="ppaction://hlinksldjump"/>
              </a:rPr>
              <a:t>Agenda</a:t>
            </a:r>
            <a:endParaRPr sz="1800">
              <a:latin typeface="Trebuchet MS"/>
              <a:cs typeface="Trebuchet MS"/>
            </a:endParaRPr>
          </a:p>
        </p:txBody>
      </p:sp>
      <p:grpSp>
        <p:nvGrpSpPr>
          <p:cNvPr id="25" name="object 25"/>
          <p:cNvGrpSpPr/>
          <p:nvPr/>
        </p:nvGrpSpPr>
        <p:grpSpPr>
          <a:xfrm>
            <a:off x="411835" y="449501"/>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7"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914400" y="502190"/>
            <a:ext cx="8458200"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1 day Price Prediction + OIL: validation</a:t>
            </a:r>
          </a:p>
        </p:txBody>
      </p:sp>
      <p:graphicFrame>
        <p:nvGraphicFramePr>
          <p:cNvPr id="4" name="Diagram 3">
            <a:extLst>
              <a:ext uri="{FF2B5EF4-FFF2-40B4-BE49-F238E27FC236}">
                <a16:creationId xmlns:a16="http://schemas.microsoft.com/office/drawing/2014/main" id="{BE677FA4-9C07-95D4-70D9-5F6DB289DE0C}"/>
              </a:ext>
            </a:extLst>
          </p:cNvPr>
          <p:cNvGraphicFramePr/>
          <p:nvPr>
            <p:extLst>
              <p:ext uri="{D42A27DB-BD31-4B8C-83A1-F6EECF244321}">
                <p14:modId xmlns:p14="http://schemas.microsoft.com/office/powerpoint/2010/main" val="2591173745"/>
              </p:ext>
            </p:extLst>
          </p:nvPr>
        </p:nvGraphicFramePr>
        <p:xfrm>
          <a:off x="-122830" y="1829710"/>
          <a:ext cx="7200196" cy="76609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2" name="Diagram 11">
            <a:extLst>
              <a:ext uri="{FF2B5EF4-FFF2-40B4-BE49-F238E27FC236}">
                <a16:creationId xmlns:a16="http://schemas.microsoft.com/office/drawing/2014/main" id="{C69F2686-B4B9-4459-E3A9-80D0335797A1}"/>
              </a:ext>
            </a:extLst>
          </p:cNvPr>
          <p:cNvGraphicFramePr/>
          <p:nvPr>
            <p:extLst>
              <p:ext uri="{D42A27DB-BD31-4B8C-83A1-F6EECF244321}">
                <p14:modId xmlns:p14="http://schemas.microsoft.com/office/powerpoint/2010/main" val="4095918553"/>
              </p:ext>
            </p:extLst>
          </p:nvPr>
        </p:nvGraphicFramePr>
        <p:xfrm>
          <a:off x="12268200" y="4762500"/>
          <a:ext cx="5848352" cy="498348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92034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62591" y="2991356"/>
            <a:ext cx="10411218" cy="1243930"/>
          </a:xfrm>
          <a:prstGeom prst="rect">
            <a:avLst/>
          </a:prstGeom>
        </p:spPr>
        <p:txBody>
          <a:bodyPr vert="horz" wrap="square" lIns="0" tIns="12700" rIns="0" bIns="0" rtlCol="0">
            <a:spAutoFit/>
          </a:bodyPr>
          <a:lstStyle/>
          <a:p>
            <a:pPr marL="12700">
              <a:lnSpc>
                <a:spcPct val="100000"/>
              </a:lnSpc>
              <a:spcBef>
                <a:spcPts val="100"/>
              </a:spcBef>
            </a:pPr>
            <a:r>
              <a:rPr lang="en-US" sz="8000" b="1" spc="-20" dirty="0">
                <a:solidFill>
                  <a:srgbClr val="F7F7F7"/>
                </a:solidFill>
                <a:latin typeface="Trebuchet MS"/>
                <a:cs typeface="Trebuchet MS"/>
              </a:rPr>
              <a:t>1-day Ethereum-Oil</a:t>
            </a:r>
            <a:endParaRPr sz="8000" dirty="0">
              <a:latin typeface="Trebuchet MS"/>
              <a:cs typeface="Trebuchet MS"/>
            </a:endParaRPr>
          </a:p>
        </p:txBody>
      </p:sp>
      <p:sp>
        <p:nvSpPr>
          <p:cNvPr id="10" name="object 10"/>
          <p:cNvSpPr/>
          <p:nvPr/>
        </p:nvSpPr>
        <p:spPr>
          <a:xfrm>
            <a:off x="12268200" y="4372985"/>
            <a:ext cx="1905" cy="2981960"/>
          </a:xfrm>
          <a:custGeom>
            <a:avLst/>
            <a:gdLst/>
            <a:ahLst/>
            <a:cxnLst/>
            <a:rect l="l" t="t" r="r" b="b"/>
            <a:pathLst>
              <a:path w="1904" h="2981959">
                <a:moveTo>
                  <a:pt x="0" y="0"/>
                </a:moveTo>
                <a:lnTo>
                  <a:pt x="1699" y="2981377"/>
                </a:lnTo>
              </a:path>
            </a:pathLst>
          </a:custGeom>
          <a:ln w="9538">
            <a:solidFill>
              <a:srgbClr val="00003B"/>
            </a:solidFill>
          </a:ln>
        </p:spPr>
        <p:txBody>
          <a:bodyPr wrap="square" lIns="0" tIns="0" rIns="0" bIns="0" rtlCol="0"/>
          <a:lstStyle/>
          <a:p>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sp>
        <p:nvSpPr>
          <p:cNvPr id="22" name="object 22"/>
          <p:cNvSpPr txBox="1">
            <a:spLocks noGrp="1"/>
          </p:cNvSpPr>
          <p:nvPr>
            <p:ph type="title"/>
          </p:nvPr>
        </p:nvSpPr>
        <p:spPr>
          <a:xfrm>
            <a:off x="1016000" y="2643698"/>
            <a:ext cx="3983354" cy="2167260"/>
          </a:xfrm>
          <a:prstGeom prst="rect">
            <a:avLst/>
          </a:prstGeom>
        </p:spPr>
        <p:txBody>
          <a:bodyPr vert="horz" wrap="square" lIns="0" tIns="12700" rIns="0" bIns="0" rtlCol="0">
            <a:spAutoFit/>
          </a:bodyPr>
          <a:lstStyle/>
          <a:p>
            <a:pPr marL="12700" marR="5080">
              <a:lnSpc>
                <a:spcPct val="100000"/>
              </a:lnSpc>
              <a:spcBef>
                <a:spcPts val="100"/>
              </a:spcBef>
            </a:pPr>
            <a:r>
              <a:rPr lang="en-US" sz="7000" spc="85" dirty="0">
                <a:solidFill>
                  <a:srgbClr val="00003B"/>
                </a:solidFill>
                <a:latin typeface="Trebuchet MS"/>
                <a:cs typeface="Trebuchet MS"/>
              </a:rPr>
              <a:t>Trial &amp; Error</a:t>
            </a:r>
            <a:endParaRPr sz="7000" dirty="0">
              <a:latin typeface="Trebuchet MS"/>
              <a:cs typeface="Trebuchet MS"/>
            </a:endParaRPr>
          </a:p>
        </p:txBody>
      </p:sp>
      <p:sp>
        <p:nvSpPr>
          <p:cNvPr id="23" name="object 23"/>
          <p:cNvSpPr txBox="1"/>
          <p:nvPr/>
        </p:nvSpPr>
        <p:spPr>
          <a:xfrm>
            <a:off x="1016001" y="5092071"/>
            <a:ext cx="4851400" cy="4479368"/>
          </a:xfrm>
          <a:prstGeom prst="rect">
            <a:avLst/>
          </a:prstGeom>
        </p:spPr>
        <p:txBody>
          <a:bodyPr vert="horz" wrap="square" lIns="0" tIns="12700" rIns="0" bIns="0" rtlCol="0">
            <a:spAutoFit/>
          </a:bodyPr>
          <a:lstStyle/>
          <a:p>
            <a:pPr marL="12700" marR="5080">
              <a:lnSpc>
                <a:spcPct val="116100"/>
              </a:lnSpc>
              <a:spcBef>
                <a:spcPts val="100"/>
              </a:spcBef>
            </a:pPr>
            <a:r>
              <a:rPr lang="en-US" sz="2800" spc="55" dirty="0">
                <a:solidFill>
                  <a:srgbClr val="00003B"/>
                </a:solidFill>
                <a:latin typeface="Tahoma"/>
                <a:cs typeface="Tahoma"/>
              </a:rPr>
              <a:t>Started with:</a:t>
            </a:r>
          </a:p>
          <a:p>
            <a:pPr marL="12700" marR="5080">
              <a:lnSpc>
                <a:spcPct val="116100"/>
              </a:lnSpc>
              <a:spcBef>
                <a:spcPts val="100"/>
              </a:spcBef>
            </a:pPr>
            <a:r>
              <a:rPr lang="en-US" sz="2800" spc="55" dirty="0">
                <a:solidFill>
                  <a:srgbClr val="00003B"/>
                </a:solidFill>
                <a:latin typeface="Tahoma"/>
                <a:cs typeface="Tahoma"/>
              </a:rPr>
              <a:t> </a:t>
            </a:r>
            <a:r>
              <a:rPr lang="en-GB" sz="2800" dirty="0">
                <a:hlinkClick r:id="rId5"/>
              </a:rPr>
              <a:t>pereirajose3/bitcoin_price_prediction_ensemble_bilstm-gru_savitzky_golay_filter: Bitcoin price prediction with ensemble </a:t>
            </a:r>
            <a:r>
              <a:rPr lang="en-GB" sz="2800" dirty="0" err="1">
                <a:hlinkClick r:id="rId5"/>
              </a:rPr>
              <a:t>BiLSTM</a:t>
            </a:r>
            <a:r>
              <a:rPr lang="en-GB" sz="2800" dirty="0">
                <a:hlinkClick r:id="rId5"/>
              </a:rPr>
              <a:t>-GRU and </a:t>
            </a:r>
            <a:r>
              <a:rPr lang="en-GB" sz="2800" dirty="0" err="1">
                <a:hlinkClick r:id="rId5"/>
              </a:rPr>
              <a:t>savitzky-golay</a:t>
            </a:r>
            <a:r>
              <a:rPr lang="en-GB" sz="2800" dirty="0">
                <a:hlinkClick r:id="rId5"/>
              </a:rPr>
              <a:t> filter (github.com)</a:t>
            </a:r>
            <a:endParaRPr sz="2800" dirty="0">
              <a:latin typeface="Tahoma"/>
              <a:cs typeface="Tahoma"/>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6"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sp>
        <p:nvSpPr>
          <p:cNvPr id="24" name="object 14">
            <a:extLst>
              <a:ext uri="{FF2B5EF4-FFF2-40B4-BE49-F238E27FC236}">
                <a16:creationId xmlns:a16="http://schemas.microsoft.com/office/drawing/2014/main" id="{2D7E5C6C-8DB4-1405-B00B-4596AC2D57C5}"/>
              </a:ext>
            </a:extLst>
          </p:cNvPr>
          <p:cNvSpPr txBox="1"/>
          <p:nvPr/>
        </p:nvSpPr>
        <p:spPr>
          <a:xfrm>
            <a:off x="10585450" y="7560920"/>
            <a:ext cx="3365500" cy="1668727"/>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dirty="0">
                <a:solidFill>
                  <a:srgbClr val="00003B"/>
                </a:solidFill>
                <a:latin typeface="Tahoma"/>
                <a:cs typeface="Tahoma"/>
              </a:rPr>
              <a:t>Fine-tune the model for Ethereum for 30 days</a:t>
            </a:r>
            <a:endParaRPr sz="2400" dirty="0">
              <a:latin typeface="Tahoma"/>
              <a:cs typeface="Tahoma"/>
            </a:endParaRPr>
          </a:p>
        </p:txBody>
      </p:sp>
      <p:sp>
        <p:nvSpPr>
          <p:cNvPr id="4" name="object 4">
            <a:extLst>
              <a:ext uri="{FF2B5EF4-FFF2-40B4-BE49-F238E27FC236}">
                <a16:creationId xmlns:a16="http://schemas.microsoft.com/office/drawing/2014/main" id="{E5837F4E-AA4E-B32D-F0EA-AAAC15F774C1}"/>
              </a:ext>
            </a:extLst>
          </p:cNvPr>
          <p:cNvSpPr/>
          <p:nvPr/>
        </p:nvSpPr>
        <p:spPr>
          <a:xfrm>
            <a:off x="7859219" y="1891716"/>
            <a:ext cx="8715555" cy="2412419"/>
          </a:xfrm>
          <a:custGeom>
            <a:avLst/>
            <a:gdLst/>
            <a:ahLst/>
            <a:cxnLst/>
            <a:rect l="l" t="t" r="r" b="b"/>
            <a:pathLst>
              <a:path w="2451734" h="1003300">
                <a:moveTo>
                  <a:pt x="2070559" y="1002783"/>
                </a:moveTo>
                <a:lnTo>
                  <a:pt x="380999" y="1002783"/>
                </a:lnTo>
                <a:lnTo>
                  <a:pt x="330919" y="999478"/>
                </a:lnTo>
                <a:lnTo>
                  <a:pt x="282121" y="989729"/>
                </a:lnTo>
                <a:lnTo>
                  <a:pt x="235197" y="973781"/>
                </a:lnTo>
                <a:lnTo>
                  <a:pt x="190739" y="951878"/>
                </a:lnTo>
                <a:lnTo>
                  <a:pt x="149340" y="924266"/>
                </a:lnTo>
                <a:lnTo>
                  <a:pt x="111591"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1" y="111592"/>
                </a:lnTo>
                <a:lnTo>
                  <a:pt x="149340" y="78516"/>
                </a:lnTo>
                <a:lnTo>
                  <a:pt x="190739" y="50904"/>
                </a:lnTo>
                <a:lnTo>
                  <a:pt x="235197" y="29001"/>
                </a:lnTo>
                <a:lnTo>
                  <a:pt x="282121" y="13053"/>
                </a:lnTo>
                <a:lnTo>
                  <a:pt x="330919" y="3304"/>
                </a:lnTo>
                <a:lnTo>
                  <a:pt x="380999" y="0"/>
                </a:lnTo>
                <a:lnTo>
                  <a:pt x="2070559" y="0"/>
                </a:lnTo>
                <a:lnTo>
                  <a:pt x="2120640" y="3304"/>
                </a:lnTo>
                <a:lnTo>
                  <a:pt x="2169438" y="13053"/>
                </a:lnTo>
                <a:lnTo>
                  <a:pt x="2216362" y="29001"/>
                </a:lnTo>
                <a:lnTo>
                  <a:pt x="2260820" y="50904"/>
                </a:lnTo>
                <a:lnTo>
                  <a:pt x="2302219" y="78516"/>
                </a:lnTo>
                <a:lnTo>
                  <a:pt x="2339967" y="111592"/>
                </a:lnTo>
                <a:lnTo>
                  <a:pt x="2373043" y="149340"/>
                </a:lnTo>
                <a:lnTo>
                  <a:pt x="2400655" y="190739"/>
                </a:lnTo>
                <a:lnTo>
                  <a:pt x="2422558" y="235197"/>
                </a:lnTo>
                <a:lnTo>
                  <a:pt x="2438507" y="282121"/>
                </a:lnTo>
                <a:lnTo>
                  <a:pt x="2448256" y="330919"/>
                </a:lnTo>
                <a:lnTo>
                  <a:pt x="2451560" y="380999"/>
                </a:lnTo>
                <a:lnTo>
                  <a:pt x="2451560" y="621783"/>
                </a:lnTo>
                <a:lnTo>
                  <a:pt x="2448256" y="671863"/>
                </a:lnTo>
                <a:lnTo>
                  <a:pt x="2438507" y="720661"/>
                </a:lnTo>
                <a:lnTo>
                  <a:pt x="2422558" y="767585"/>
                </a:lnTo>
                <a:lnTo>
                  <a:pt x="2400655" y="812043"/>
                </a:lnTo>
                <a:lnTo>
                  <a:pt x="2373043" y="853442"/>
                </a:lnTo>
                <a:lnTo>
                  <a:pt x="2339967" y="891190"/>
                </a:lnTo>
                <a:lnTo>
                  <a:pt x="2302219" y="924266"/>
                </a:lnTo>
                <a:lnTo>
                  <a:pt x="2260820" y="951878"/>
                </a:lnTo>
                <a:lnTo>
                  <a:pt x="2216362" y="973781"/>
                </a:lnTo>
                <a:lnTo>
                  <a:pt x="2169438" y="989729"/>
                </a:lnTo>
                <a:lnTo>
                  <a:pt x="2120640" y="999478"/>
                </a:lnTo>
                <a:lnTo>
                  <a:pt x="2070559" y="1002783"/>
                </a:lnTo>
                <a:close/>
              </a:path>
            </a:pathLst>
          </a:custGeom>
          <a:solidFill>
            <a:srgbClr val="2566FF"/>
          </a:solidFill>
        </p:spPr>
        <p:txBody>
          <a:bodyPr wrap="square" lIns="0" tIns="0" rIns="0" bIns="0" rtlCol="0"/>
          <a:lstStyle/>
          <a:p>
            <a:endParaRPr dirty="0"/>
          </a:p>
        </p:txBody>
      </p:sp>
      <p:sp>
        <p:nvSpPr>
          <p:cNvPr id="5" name="object 5">
            <a:extLst>
              <a:ext uri="{FF2B5EF4-FFF2-40B4-BE49-F238E27FC236}">
                <a16:creationId xmlns:a16="http://schemas.microsoft.com/office/drawing/2014/main" id="{43B0EF87-66A8-0A27-90C4-6D88CF74EA68}"/>
              </a:ext>
            </a:extLst>
          </p:cNvPr>
          <p:cNvSpPr txBox="1"/>
          <p:nvPr/>
        </p:nvSpPr>
        <p:spPr>
          <a:xfrm>
            <a:off x="8686800" y="2352849"/>
            <a:ext cx="7481821" cy="1490152"/>
          </a:xfrm>
          <a:prstGeom prst="rect">
            <a:avLst/>
          </a:prstGeom>
        </p:spPr>
        <p:txBody>
          <a:bodyPr vert="horz" wrap="square" lIns="0" tIns="12700" rIns="0" bIns="0" rtlCol="0">
            <a:spAutoFit/>
          </a:bodyPr>
          <a:lstStyle/>
          <a:p>
            <a:pPr marL="12700" algn="ctr">
              <a:lnSpc>
                <a:spcPct val="100000"/>
              </a:lnSpc>
              <a:spcBef>
                <a:spcPts val="100"/>
              </a:spcBef>
            </a:pPr>
            <a:r>
              <a:rPr lang="en-US" sz="4800" b="1" spc="-20" dirty="0">
                <a:solidFill>
                  <a:srgbClr val="F7F7F7"/>
                </a:solidFill>
                <a:latin typeface="Trebuchet MS"/>
                <a:cs typeface="Trebuchet MS"/>
              </a:rPr>
              <a:t>+ 30-day Ethereum</a:t>
            </a:r>
          </a:p>
          <a:p>
            <a:pPr marL="12700" algn="ctr">
              <a:lnSpc>
                <a:spcPct val="100000"/>
              </a:lnSpc>
              <a:spcBef>
                <a:spcPts val="100"/>
              </a:spcBef>
            </a:pPr>
            <a:r>
              <a:rPr lang="en-US" sz="4800" b="1" spc="-20" dirty="0">
                <a:solidFill>
                  <a:srgbClr val="F7F7F7"/>
                </a:solidFill>
                <a:latin typeface="Trebuchet MS"/>
                <a:cs typeface="Trebuchet MS"/>
              </a:rPr>
              <a:t>Price Prediction</a:t>
            </a:r>
            <a:endParaRPr sz="4800" dirty="0">
              <a:latin typeface="Trebuchet MS"/>
              <a:cs typeface="Trebuchet MS"/>
            </a:endParaRPr>
          </a:p>
        </p:txBody>
      </p:sp>
    </p:spTree>
    <p:extLst>
      <p:ext uri="{BB962C8B-B14F-4D97-AF65-F5344CB8AC3E}">
        <p14:creationId xmlns:p14="http://schemas.microsoft.com/office/powerpoint/2010/main" val="3678035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3" cstate="print"/>
            <a:stretch>
              <a:fillRect/>
            </a:stretch>
          </p:blipFill>
          <p:spPr>
            <a:xfrm>
              <a:off x="16757008" y="8985885"/>
              <a:ext cx="504824" cy="504824"/>
            </a:xfrm>
            <a:prstGeom prst="rect">
              <a:avLst/>
            </a:prstGeom>
          </p:spPr>
        </p:pic>
        <p:pic>
          <p:nvPicPr>
            <p:cNvPr id="20" name="object 20"/>
            <p:cNvPicPr/>
            <p:nvPr/>
          </p:nvPicPr>
          <p:blipFill>
            <a:blip r:embed="rId4"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5" action="ppaction://hlinksldjump"/>
              </a:rPr>
              <a:t>Back</a:t>
            </a:r>
            <a:r>
              <a:rPr sz="1800" b="1" u="heavy" spc="-90" dirty="0">
                <a:solidFill>
                  <a:srgbClr val="00003B"/>
                </a:solidFill>
                <a:uFill>
                  <a:solidFill>
                    <a:srgbClr val="00003B"/>
                  </a:solidFill>
                </a:uFill>
                <a:latin typeface="Trebuchet MS"/>
                <a:cs typeface="Trebuchet MS"/>
                <a:hlinkClick r:id="rId5" action="ppaction://hlinksldjump"/>
              </a:rPr>
              <a:t> </a:t>
            </a:r>
            <a:r>
              <a:rPr sz="1800" b="1" u="heavy" dirty="0">
                <a:solidFill>
                  <a:srgbClr val="00003B"/>
                </a:solidFill>
                <a:uFill>
                  <a:solidFill>
                    <a:srgbClr val="00003B"/>
                  </a:solidFill>
                </a:uFill>
                <a:latin typeface="Trebuchet MS"/>
                <a:cs typeface="Trebuchet MS"/>
                <a:hlinkClick r:id="rId5" action="ppaction://hlinksldjump"/>
              </a:rPr>
              <a:t>to</a:t>
            </a:r>
            <a:r>
              <a:rPr sz="1800" b="1" u="heavy" spc="-75" dirty="0">
                <a:solidFill>
                  <a:srgbClr val="00003B"/>
                </a:solidFill>
                <a:uFill>
                  <a:solidFill>
                    <a:srgbClr val="00003B"/>
                  </a:solidFill>
                </a:uFill>
                <a:latin typeface="Trebuchet MS"/>
                <a:cs typeface="Trebuchet MS"/>
                <a:hlinkClick r:id="rId5" action="ppaction://hlinksldjump"/>
              </a:rPr>
              <a:t> </a:t>
            </a:r>
            <a:r>
              <a:rPr sz="1800" b="1" u="heavy" spc="65" dirty="0">
                <a:solidFill>
                  <a:srgbClr val="00003B"/>
                </a:solidFill>
                <a:uFill>
                  <a:solidFill>
                    <a:srgbClr val="00003B"/>
                  </a:solidFill>
                </a:uFill>
                <a:latin typeface="Trebuchet MS"/>
                <a:cs typeface="Trebuchet MS"/>
                <a:hlinkClick r:id="rId5" action="ppaction://hlinksldjump"/>
              </a:rPr>
              <a:t>Agenda</a:t>
            </a:r>
            <a:endParaRPr sz="1800">
              <a:latin typeface="Trebuchet MS"/>
              <a:cs typeface="Trebuchet MS"/>
            </a:endParaRPr>
          </a:p>
        </p:txBody>
      </p:sp>
      <p:grpSp>
        <p:nvGrpSpPr>
          <p:cNvPr id="25" name="object 25"/>
          <p:cNvGrpSpPr/>
          <p:nvPr/>
        </p:nvGrpSpPr>
        <p:grpSpPr>
          <a:xfrm>
            <a:off x="411835" y="449501"/>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6"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914400" y="502190"/>
            <a:ext cx="64028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30 day Price Prediction: validation</a:t>
            </a:r>
          </a:p>
        </p:txBody>
      </p:sp>
      <p:graphicFrame>
        <p:nvGraphicFramePr>
          <p:cNvPr id="4" name="Diagram 3">
            <a:extLst>
              <a:ext uri="{FF2B5EF4-FFF2-40B4-BE49-F238E27FC236}">
                <a16:creationId xmlns:a16="http://schemas.microsoft.com/office/drawing/2014/main" id="{BE677FA4-9C07-95D4-70D9-5F6DB289DE0C}"/>
              </a:ext>
            </a:extLst>
          </p:cNvPr>
          <p:cNvGraphicFramePr/>
          <p:nvPr/>
        </p:nvGraphicFramePr>
        <p:xfrm>
          <a:off x="-122830" y="1829710"/>
          <a:ext cx="7200196" cy="76609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a:extLst>
              <a:ext uri="{FF2B5EF4-FFF2-40B4-BE49-F238E27FC236}">
                <a16:creationId xmlns:a16="http://schemas.microsoft.com/office/drawing/2014/main" id="{C69F2686-B4B9-4459-E3A9-80D0335797A1}"/>
              </a:ext>
            </a:extLst>
          </p:cNvPr>
          <p:cNvGraphicFramePr/>
          <p:nvPr>
            <p:extLst>
              <p:ext uri="{D42A27DB-BD31-4B8C-83A1-F6EECF244321}">
                <p14:modId xmlns:p14="http://schemas.microsoft.com/office/powerpoint/2010/main" val="4142035495"/>
              </p:ext>
            </p:extLst>
          </p:nvPr>
        </p:nvGraphicFramePr>
        <p:xfrm>
          <a:off x="7407213" y="676275"/>
          <a:ext cx="4701971" cy="444356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3" name="Picture 2">
            <a:extLst>
              <a:ext uri="{FF2B5EF4-FFF2-40B4-BE49-F238E27FC236}">
                <a16:creationId xmlns:a16="http://schemas.microsoft.com/office/drawing/2014/main" id="{7EC8A70E-9B63-92AA-3C59-8EA34826BA99}"/>
              </a:ext>
            </a:extLst>
          </p:cNvPr>
          <p:cNvPicPr>
            <a:picLocks noChangeAspect="1"/>
          </p:cNvPicPr>
          <p:nvPr/>
        </p:nvPicPr>
        <p:blipFill>
          <a:blip r:embed="rId17"/>
          <a:stretch>
            <a:fillRect/>
          </a:stretch>
        </p:blipFill>
        <p:spPr>
          <a:xfrm>
            <a:off x="12544426" y="118996"/>
            <a:ext cx="5295900" cy="4143375"/>
          </a:xfrm>
          <a:prstGeom prst="rect">
            <a:avLst/>
          </a:prstGeom>
        </p:spPr>
      </p:pic>
      <p:pic>
        <p:nvPicPr>
          <p:cNvPr id="7" name="Picture 6">
            <a:extLst>
              <a:ext uri="{FF2B5EF4-FFF2-40B4-BE49-F238E27FC236}">
                <a16:creationId xmlns:a16="http://schemas.microsoft.com/office/drawing/2014/main" id="{22602A07-0A0E-5DAC-41CE-CC4F01F717D0}"/>
              </a:ext>
            </a:extLst>
          </p:cNvPr>
          <p:cNvPicPr>
            <a:picLocks noChangeAspect="1"/>
          </p:cNvPicPr>
          <p:nvPr/>
        </p:nvPicPr>
        <p:blipFill>
          <a:blip r:embed="rId18"/>
          <a:stretch>
            <a:fillRect/>
          </a:stretch>
        </p:blipFill>
        <p:spPr>
          <a:xfrm>
            <a:off x="7157373" y="4262371"/>
            <a:ext cx="10824791" cy="3256690"/>
          </a:xfrm>
          <a:prstGeom prst="rect">
            <a:avLst/>
          </a:prstGeom>
        </p:spPr>
      </p:pic>
      <p:pic>
        <p:nvPicPr>
          <p:cNvPr id="9" name="Picture 8">
            <a:extLst>
              <a:ext uri="{FF2B5EF4-FFF2-40B4-BE49-F238E27FC236}">
                <a16:creationId xmlns:a16="http://schemas.microsoft.com/office/drawing/2014/main" id="{B67B3324-017B-EFE4-DEA7-E82EF8CCAA62}"/>
              </a:ext>
            </a:extLst>
          </p:cNvPr>
          <p:cNvPicPr>
            <a:picLocks noChangeAspect="1"/>
          </p:cNvPicPr>
          <p:nvPr/>
        </p:nvPicPr>
        <p:blipFill>
          <a:blip r:embed="rId19"/>
          <a:stretch>
            <a:fillRect/>
          </a:stretch>
        </p:blipFill>
        <p:spPr>
          <a:xfrm>
            <a:off x="8991600" y="7521397"/>
            <a:ext cx="8654062" cy="2646607"/>
          </a:xfrm>
          <a:prstGeom prst="rect">
            <a:avLst/>
          </a:prstGeom>
        </p:spPr>
      </p:pic>
    </p:spTree>
    <p:extLst>
      <p:ext uri="{BB962C8B-B14F-4D97-AF65-F5344CB8AC3E}">
        <p14:creationId xmlns:p14="http://schemas.microsoft.com/office/powerpoint/2010/main" val="831033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3" cstate="print"/>
            <a:stretch>
              <a:fillRect/>
            </a:stretch>
          </p:blipFill>
          <p:spPr>
            <a:xfrm>
              <a:off x="16757008" y="8985885"/>
              <a:ext cx="504824" cy="504824"/>
            </a:xfrm>
            <a:prstGeom prst="rect">
              <a:avLst/>
            </a:prstGeom>
          </p:spPr>
        </p:pic>
        <p:pic>
          <p:nvPicPr>
            <p:cNvPr id="20" name="object 20"/>
            <p:cNvPicPr/>
            <p:nvPr/>
          </p:nvPicPr>
          <p:blipFill>
            <a:blip r:embed="rId4"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5" action="ppaction://hlinksldjump"/>
              </a:rPr>
              <a:t>Back</a:t>
            </a:r>
            <a:r>
              <a:rPr sz="1800" b="1" u="heavy" spc="-90" dirty="0">
                <a:solidFill>
                  <a:srgbClr val="00003B"/>
                </a:solidFill>
                <a:uFill>
                  <a:solidFill>
                    <a:srgbClr val="00003B"/>
                  </a:solidFill>
                </a:uFill>
                <a:latin typeface="Trebuchet MS"/>
                <a:cs typeface="Trebuchet MS"/>
                <a:hlinkClick r:id="rId5" action="ppaction://hlinksldjump"/>
              </a:rPr>
              <a:t> </a:t>
            </a:r>
            <a:r>
              <a:rPr sz="1800" b="1" u="heavy" dirty="0">
                <a:solidFill>
                  <a:srgbClr val="00003B"/>
                </a:solidFill>
                <a:uFill>
                  <a:solidFill>
                    <a:srgbClr val="00003B"/>
                  </a:solidFill>
                </a:uFill>
                <a:latin typeface="Trebuchet MS"/>
                <a:cs typeface="Trebuchet MS"/>
                <a:hlinkClick r:id="rId5" action="ppaction://hlinksldjump"/>
              </a:rPr>
              <a:t>to</a:t>
            </a:r>
            <a:r>
              <a:rPr sz="1800" b="1" u="heavy" spc="-75" dirty="0">
                <a:solidFill>
                  <a:srgbClr val="00003B"/>
                </a:solidFill>
                <a:uFill>
                  <a:solidFill>
                    <a:srgbClr val="00003B"/>
                  </a:solidFill>
                </a:uFill>
                <a:latin typeface="Trebuchet MS"/>
                <a:cs typeface="Trebuchet MS"/>
                <a:hlinkClick r:id="rId5" action="ppaction://hlinksldjump"/>
              </a:rPr>
              <a:t> </a:t>
            </a:r>
            <a:r>
              <a:rPr sz="1800" b="1" u="heavy" spc="65" dirty="0">
                <a:solidFill>
                  <a:srgbClr val="00003B"/>
                </a:solidFill>
                <a:uFill>
                  <a:solidFill>
                    <a:srgbClr val="00003B"/>
                  </a:solidFill>
                </a:uFill>
                <a:latin typeface="Trebuchet MS"/>
                <a:cs typeface="Trebuchet MS"/>
                <a:hlinkClick r:id="rId5" action="ppaction://hlinksldjump"/>
              </a:rPr>
              <a:t>Agenda</a:t>
            </a:r>
            <a:endParaRPr sz="1800">
              <a:latin typeface="Trebuchet MS"/>
              <a:cs typeface="Trebuchet MS"/>
            </a:endParaRPr>
          </a:p>
        </p:txBody>
      </p:sp>
      <p:grpSp>
        <p:nvGrpSpPr>
          <p:cNvPr id="25" name="object 25"/>
          <p:cNvGrpSpPr/>
          <p:nvPr/>
        </p:nvGrpSpPr>
        <p:grpSpPr>
          <a:xfrm>
            <a:off x="411835" y="449501"/>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6"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914400" y="502190"/>
            <a:ext cx="64028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30 day Price Prediction: validation</a:t>
            </a:r>
          </a:p>
        </p:txBody>
      </p:sp>
      <p:pic>
        <p:nvPicPr>
          <p:cNvPr id="5" name="Picture 4">
            <a:extLst>
              <a:ext uri="{FF2B5EF4-FFF2-40B4-BE49-F238E27FC236}">
                <a16:creationId xmlns:a16="http://schemas.microsoft.com/office/drawing/2014/main" id="{C74DEFD8-4241-CC2D-3C6F-92AA32DBB77F}"/>
              </a:ext>
            </a:extLst>
          </p:cNvPr>
          <p:cNvPicPr>
            <a:picLocks noChangeAspect="1"/>
          </p:cNvPicPr>
          <p:nvPr/>
        </p:nvPicPr>
        <p:blipFill>
          <a:blip r:embed="rId7"/>
          <a:stretch>
            <a:fillRect/>
          </a:stretch>
        </p:blipFill>
        <p:spPr>
          <a:xfrm>
            <a:off x="647718" y="2671417"/>
            <a:ext cx="16823498" cy="4944165"/>
          </a:xfrm>
          <a:prstGeom prst="rect">
            <a:avLst/>
          </a:prstGeom>
        </p:spPr>
      </p:pic>
    </p:spTree>
    <p:extLst>
      <p:ext uri="{BB962C8B-B14F-4D97-AF65-F5344CB8AC3E}">
        <p14:creationId xmlns:p14="http://schemas.microsoft.com/office/powerpoint/2010/main" val="2901395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684596" y="756526"/>
            <a:ext cx="8603391" cy="9530205"/>
            <a:chOff x="9684596" y="756526"/>
            <a:chExt cx="8603391" cy="9530205"/>
          </a:xfrm>
        </p:grpSpPr>
        <p:pic>
          <p:nvPicPr>
            <p:cNvPr id="3" name="object 3"/>
            <p:cNvPicPr/>
            <p:nvPr/>
          </p:nvPicPr>
          <p:blipFill>
            <a:blip r:embed="rId2" cstate="print"/>
            <a:stretch>
              <a:fillRect/>
            </a:stretch>
          </p:blipFill>
          <p:spPr>
            <a:xfrm>
              <a:off x="9684596" y="756526"/>
              <a:ext cx="8603391" cy="9530205"/>
            </a:xfrm>
            <a:prstGeom prst="rect">
              <a:avLst/>
            </a:prstGeom>
          </p:spPr>
        </p:pic>
        <p:sp>
          <p:nvSpPr>
            <p:cNvPr id="6" name="object 6"/>
            <p:cNvSpPr/>
            <p:nvPr/>
          </p:nvSpPr>
          <p:spPr>
            <a:xfrm>
              <a:off x="13982407" y="8179778"/>
              <a:ext cx="3872865" cy="1508125"/>
            </a:xfrm>
            <a:custGeom>
              <a:avLst/>
              <a:gdLst/>
              <a:ahLst/>
              <a:cxnLst/>
              <a:rect l="l" t="t" r="r" b="b"/>
              <a:pathLst>
                <a:path w="3872865" h="1508125">
                  <a:moveTo>
                    <a:pt x="3611644" y="1507783"/>
                  </a:moveTo>
                  <a:lnTo>
                    <a:pt x="261365" y="1507783"/>
                  </a:lnTo>
                  <a:lnTo>
                    <a:pt x="240778" y="1506153"/>
                  </a:lnTo>
                  <a:lnTo>
                    <a:pt x="197319" y="1495686"/>
                  </a:lnTo>
                  <a:lnTo>
                    <a:pt x="156141" y="1478629"/>
                  </a:lnTo>
                  <a:lnTo>
                    <a:pt x="118009" y="1455301"/>
                  </a:lnTo>
                  <a:lnTo>
                    <a:pt x="83693" y="1426019"/>
                  </a:lnTo>
                  <a:lnTo>
                    <a:pt x="54412" y="1391702"/>
                  </a:lnTo>
                  <a:lnTo>
                    <a:pt x="31083" y="1353571"/>
                  </a:lnTo>
                  <a:lnTo>
                    <a:pt x="14027" y="1312392"/>
                  </a:lnTo>
                  <a:lnTo>
                    <a:pt x="3559" y="1268933"/>
                  </a:lnTo>
                  <a:lnTo>
                    <a:pt x="0" y="1223962"/>
                  </a:lnTo>
                  <a:lnTo>
                    <a:pt x="0" y="285750"/>
                  </a:lnTo>
                  <a:lnTo>
                    <a:pt x="3559" y="240779"/>
                  </a:lnTo>
                  <a:lnTo>
                    <a:pt x="14027" y="197320"/>
                  </a:lnTo>
                  <a:lnTo>
                    <a:pt x="31083" y="156141"/>
                  </a:lnTo>
                  <a:lnTo>
                    <a:pt x="54412" y="118010"/>
                  </a:lnTo>
                  <a:lnTo>
                    <a:pt x="83693" y="83694"/>
                  </a:lnTo>
                  <a:lnTo>
                    <a:pt x="118009" y="54411"/>
                  </a:lnTo>
                  <a:lnTo>
                    <a:pt x="156141" y="31083"/>
                  </a:lnTo>
                  <a:lnTo>
                    <a:pt x="197319" y="14026"/>
                  </a:lnTo>
                  <a:lnTo>
                    <a:pt x="240778" y="3559"/>
                  </a:lnTo>
                  <a:lnTo>
                    <a:pt x="285750" y="0"/>
                  </a:lnTo>
                  <a:lnTo>
                    <a:pt x="3587259" y="0"/>
                  </a:lnTo>
                  <a:lnTo>
                    <a:pt x="3632230" y="3559"/>
                  </a:lnTo>
                  <a:lnTo>
                    <a:pt x="3675689" y="14026"/>
                  </a:lnTo>
                  <a:lnTo>
                    <a:pt x="3716867" y="31083"/>
                  </a:lnTo>
                  <a:lnTo>
                    <a:pt x="3754998" y="54411"/>
                  </a:lnTo>
                  <a:lnTo>
                    <a:pt x="3789314" y="83694"/>
                  </a:lnTo>
                  <a:lnTo>
                    <a:pt x="3818597" y="118010"/>
                  </a:lnTo>
                  <a:lnTo>
                    <a:pt x="3841926" y="156141"/>
                  </a:lnTo>
                  <a:lnTo>
                    <a:pt x="3858982" y="197320"/>
                  </a:lnTo>
                  <a:lnTo>
                    <a:pt x="3869449" y="240779"/>
                  </a:lnTo>
                  <a:lnTo>
                    <a:pt x="3872260" y="276279"/>
                  </a:lnTo>
                  <a:lnTo>
                    <a:pt x="3872260" y="1233433"/>
                  </a:lnTo>
                  <a:lnTo>
                    <a:pt x="3858982" y="1312392"/>
                  </a:lnTo>
                  <a:lnTo>
                    <a:pt x="3841926" y="1353571"/>
                  </a:lnTo>
                  <a:lnTo>
                    <a:pt x="3818597" y="1391702"/>
                  </a:lnTo>
                  <a:lnTo>
                    <a:pt x="3789314" y="1426019"/>
                  </a:lnTo>
                  <a:lnTo>
                    <a:pt x="3754998" y="1455301"/>
                  </a:lnTo>
                  <a:lnTo>
                    <a:pt x="3716867" y="1478629"/>
                  </a:lnTo>
                  <a:lnTo>
                    <a:pt x="3675689" y="1495686"/>
                  </a:lnTo>
                  <a:lnTo>
                    <a:pt x="3632230" y="1506153"/>
                  </a:lnTo>
                  <a:lnTo>
                    <a:pt x="3611644" y="1507783"/>
                  </a:lnTo>
                  <a:close/>
                </a:path>
              </a:pathLst>
            </a:custGeom>
            <a:solidFill>
              <a:srgbClr val="F7F7F7"/>
            </a:solidFill>
          </p:spPr>
          <p:txBody>
            <a:bodyPr wrap="square" lIns="0" tIns="0" rIns="0" bIns="0" rtlCol="0"/>
            <a:lstStyle/>
            <a:p>
              <a:endParaRPr/>
            </a:p>
          </p:txBody>
        </p:sp>
        <p:sp>
          <p:nvSpPr>
            <p:cNvPr id="7" name="object 7"/>
            <p:cNvSpPr/>
            <p:nvPr/>
          </p:nvSpPr>
          <p:spPr>
            <a:xfrm>
              <a:off x="14179914" y="8183359"/>
              <a:ext cx="3679190" cy="1511300"/>
            </a:xfrm>
            <a:custGeom>
              <a:avLst/>
              <a:gdLst/>
              <a:ahLst/>
              <a:cxnLst/>
              <a:rect l="l" t="t" r="r" b="b"/>
              <a:pathLst>
                <a:path w="3679190" h="1511300">
                  <a:moveTo>
                    <a:pt x="3438161" y="0"/>
                  </a:moveTo>
                  <a:lnTo>
                    <a:pt x="3481660" y="10499"/>
                  </a:lnTo>
                  <a:lnTo>
                    <a:pt x="3522877" y="27610"/>
                  </a:lnTo>
                  <a:lnTo>
                    <a:pt x="3561045" y="51011"/>
                  </a:lnTo>
                  <a:lnTo>
                    <a:pt x="3579548" y="66835"/>
                  </a:lnTo>
                </a:path>
                <a:path w="3679190" h="1511300">
                  <a:moveTo>
                    <a:pt x="3613297" y="101413"/>
                  </a:moveTo>
                  <a:lnTo>
                    <a:pt x="3648054" y="153061"/>
                  </a:lnTo>
                  <a:lnTo>
                    <a:pt x="3665127" y="194369"/>
                  </a:lnTo>
                  <a:lnTo>
                    <a:pt x="3675604" y="237964"/>
                  </a:lnTo>
                  <a:lnTo>
                    <a:pt x="3679167" y="283076"/>
                  </a:lnTo>
                  <a:lnTo>
                    <a:pt x="3679167" y="1224235"/>
                  </a:lnTo>
                  <a:lnTo>
                    <a:pt x="3675604" y="1269347"/>
                  </a:lnTo>
                  <a:lnTo>
                    <a:pt x="3665127" y="1312942"/>
                  </a:lnTo>
                  <a:lnTo>
                    <a:pt x="3648054" y="1354250"/>
                  </a:lnTo>
                  <a:lnTo>
                    <a:pt x="3624703" y="1392501"/>
                  </a:lnTo>
                  <a:lnTo>
                    <a:pt x="3616068" y="1402643"/>
                  </a:lnTo>
                </a:path>
                <a:path w="3679190" h="1511300">
                  <a:moveTo>
                    <a:pt x="3568998" y="1449498"/>
                  </a:moveTo>
                  <a:lnTo>
                    <a:pt x="3522877" y="1479701"/>
                  </a:lnTo>
                  <a:lnTo>
                    <a:pt x="3481660" y="1496811"/>
                  </a:lnTo>
                  <a:lnTo>
                    <a:pt x="3438160" y="1507312"/>
                  </a:lnTo>
                  <a:lnTo>
                    <a:pt x="3393146" y="1510882"/>
                  </a:lnTo>
                  <a:lnTo>
                    <a:pt x="88512" y="1510882"/>
                  </a:lnTo>
                  <a:lnTo>
                    <a:pt x="43499" y="1507312"/>
                  </a:lnTo>
                  <a:lnTo>
                    <a:pt x="0" y="1496812"/>
                  </a:lnTo>
                </a:path>
              </a:pathLst>
            </a:custGeom>
            <a:ln w="19089">
              <a:solidFill>
                <a:srgbClr val="00003B"/>
              </a:solidFill>
            </a:ln>
          </p:spPr>
          <p:txBody>
            <a:bodyPr wrap="square" lIns="0" tIns="0" rIns="0" bIns="0" rtlCol="0"/>
            <a:lstStyle/>
            <a:p>
              <a:endParaRPr/>
            </a:p>
          </p:txBody>
        </p:sp>
      </p:grpSp>
      <p:sp>
        <p:nvSpPr>
          <p:cNvPr id="8" name="object 8"/>
          <p:cNvSpPr txBox="1">
            <a:spLocks noGrp="1"/>
          </p:cNvSpPr>
          <p:nvPr>
            <p:ph type="body" idx="1"/>
          </p:nvPr>
        </p:nvSpPr>
        <p:spPr>
          <a:xfrm>
            <a:off x="1016000" y="4550739"/>
            <a:ext cx="10033000" cy="1502976"/>
          </a:xfrm>
          <a:prstGeom prst="rect">
            <a:avLst/>
          </a:prstGeom>
        </p:spPr>
        <p:txBody>
          <a:bodyPr vert="horz" wrap="square" lIns="0" tIns="12700" rIns="0" bIns="0" rtlCol="0">
            <a:spAutoFit/>
          </a:bodyPr>
          <a:lstStyle/>
          <a:p>
            <a:pPr marL="12700">
              <a:lnSpc>
                <a:spcPct val="100000"/>
              </a:lnSpc>
              <a:spcBef>
                <a:spcPts val="100"/>
              </a:spcBef>
            </a:pPr>
            <a:r>
              <a:rPr lang="en-US" spc="-150" dirty="0"/>
              <a:t>Time series is a difficult model to apply to predict further days </a:t>
            </a:r>
            <a:r>
              <a:rPr spc="-150" dirty="0"/>
              <a:t># 1</a:t>
            </a:r>
            <a:endParaRPr lang="en-US" spc="-150" dirty="0"/>
          </a:p>
          <a:p>
            <a:pPr marL="12700">
              <a:lnSpc>
                <a:spcPct val="100000"/>
              </a:lnSpc>
              <a:spcBef>
                <a:spcPts val="100"/>
              </a:spcBef>
            </a:pPr>
            <a:endParaRPr lang="en-US" spc="-150" dirty="0"/>
          </a:p>
        </p:txBody>
      </p:sp>
      <p:sp>
        <p:nvSpPr>
          <p:cNvPr id="9" name="object 9"/>
          <p:cNvSpPr txBox="1"/>
          <p:nvPr/>
        </p:nvSpPr>
        <p:spPr>
          <a:xfrm>
            <a:off x="1016000" y="7048500"/>
            <a:ext cx="7393305" cy="1513235"/>
          </a:xfrm>
          <a:prstGeom prst="rect">
            <a:avLst/>
          </a:prstGeom>
        </p:spPr>
        <p:txBody>
          <a:bodyPr vert="horz" wrap="square" lIns="0" tIns="12700" rIns="0" bIns="0" rtlCol="0">
            <a:spAutoFit/>
          </a:bodyPr>
          <a:lstStyle/>
          <a:p>
            <a:pPr marL="12700">
              <a:lnSpc>
                <a:spcPct val="100000"/>
              </a:lnSpc>
              <a:spcBef>
                <a:spcPts val="100"/>
              </a:spcBef>
            </a:pPr>
            <a:r>
              <a:rPr sz="3200" spc="-20" dirty="0">
                <a:solidFill>
                  <a:srgbClr val="2566FF"/>
                </a:solidFill>
                <a:latin typeface="Lucida Sans Unicode"/>
                <a:cs typeface="Lucida Sans Unicode"/>
              </a:rPr>
              <a:t>Solution</a:t>
            </a:r>
            <a:r>
              <a:rPr sz="3200" spc="-250" dirty="0">
                <a:solidFill>
                  <a:srgbClr val="2566FF"/>
                </a:solidFill>
                <a:latin typeface="Lucida Sans Unicode"/>
                <a:cs typeface="Lucida Sans Unicode"/>
              </a:rPr>
              <a:t> </a:t>
            </a:r>
            <a:r>
              <a:rPr sz="3200" spc="765" dirty="0">
                <a:solidFill>
                  <a:srgbClr val="2566FF"/>
                </a:solidFill>
                <a:latin typeface="Lucida Sans Unicode"/>
                <a:cs typeface="Lucida Sans Unicode"/>
              </a:rPr>
              <a:t>#</a:t>
            </a:r>
            <a:r>
              <a:rPr sz="3200" spc="-245" dirty="0">
                <a:solidFill>
                  <a:srgbClr val="2566FF"/>
                </a:solidFill>
                <a:latin typeface="Lucida Sans Unicode"/>
                <a:cs typeface="Lucida Sans Unicode"/>
              </a:rPr>
              <a:t> </a:t>
            </a:r>
            <a:r>
              <a:rPr lang="en-US" sz="3200" spc="-50" dirty="0">
                <a:solidFill>
                  <a:srgbClr val="2566FF"/>
                </a:solidFill>
                <a:latin typeface="Lucida Sans Unicode"/>
                <a:cs typeface="Lucida Sans Unicode"/>
              </a:rPr>
              <a:t>2</a:t>
            </a:r>
            <a:endParaRPr sz="3200" dirty="0">
              <a:latin typeface="Lucida Sans Unicode"/>
              <a:cs typeface="Lucida Sans Unicode"/>
            </a:endParaRPr>
          </a:p>
          <a:p>
            <a:pPr marL="12700">
              <a:lnSpc>
                <a:spcPct val="100000"/>
              </a:lnSpc>
              <a:spcBef>
                <a:spcPts val="2145"/>
              </a:spcBef>
            </a:pPr>
            <a:r>
              <a:rPr lang="en-US" sz="2400" spc="50" dirty="0">
                <a:solidFill>
                  <a:srgbClr val="00003B"/>
                </a:solidFill>
                <a:latin typeface="Tahoma"/>
                <a:cs typeface="Tahoma"/>
              </a:rPr>
              <a:t>Try different deep learning models and if time, long term price prediction.</a:t>
            </a:r>
            <a:endParaRPr sz="2400" dirty="0">
              <a:latin typeface="Tahoma"/>
              <a:cs typeface="Tahoma"/>
            </a:endParaRPr>
          </a:p>
        </p:txBody>
      </p:sp>
      <p:sp>
        <p:nvSpPr>
          <p:cNvPr id="10" name="object 10"/>
          <p:cNvSpPr txBox="1">
            <a:spLocks noGrp="1"/>
          </p:cNvSpPr>
          <p:nvPr>
            <p:ph type="title"/>
          </p:nvPr>
        </p:nvSpPr>
        <p:spPr>
          <a:xfrm>
            <a:off x="1016000" y="2392076"/>
            <a:ext cx="8213090" cy="1092200"/>
          </a:xfrm>
          <a:prstGeom prst="rect">
            <a:avLst/>
          </a:prstGeom>
        </p:spPr>
        <p:txBody>
          <a:bodyPr vert="horz" wrap="square" lIns="0" tIns="12700" rIns="0" bIns="0" rtlCol="0">
            <a:spAutoFit/>
          </a:bodyPr>
          <a:lstStyle/>
          <a:p>
            <a:pPr marL="12700">
              <a:lnSpc>
                <a:spcPct val="100000"/>
              </a:lnSpc>
              <a:spcBef>
                <a:spcPts val="100"/>
              </a:spcBef>
            </a:pPr>
            <a:r>
              <a:rPr lang="en-US" sz="7000" spc="-235" dirty="0">
                <a:solidFill>
                  <a:srgbClr val="00003B"/>
                </a:solidFill>
              </a:rPr>
              <a:t>Conclusion</a:t>
            </a:r>
            <a:endParaRPr sz="7000" dirty="0"/>
          </a:p>
        </p:txBody>
      </p:sp>
      <p:sp>
        <p:nvSpPr>
          <p:cNvPr id="11" name="object 11"/>
          <p:cNvSpPr txBox="1"/>
          <p:nvPr/>
        </p:nvSpPr>
        <p:spPr>
          <a:xfrm>
            <a:off x="14169730" y="8357578"/>
            <a:ext cx="3444875" cy="1092200"/>
          </a:xfrm>
          <a:prstGeom prst="rect">
            <a:avLst/>
          </a:prstGeom>
        </p:spPr>
        <p:txBody>
          <a:bodyPr vert="horz" wrap="square" lIns="0" tIns="12700" rIns="0" bIns="0" rtlCol="0">
            <a:spAutoFit/>
          </a:bodyPr>
          <a:lstStyle/>
          <a:p>
            <a:pPr marL="12700" marR="5080">
              <a:lnSpc>
                <a:spcPct val="116700"/>
              </a:lnSpc>
              <a:spcBef>
                <a:spcPts val="100"/>
              </a:spcBef>
            </a:pPr>
            <a:r>
              <a:rPr sz="1500" spc="-20" dirty="0">
                <a:solidFill>
                  <a:srgbClr val="00003B"/>
                </a:solidFill>
                <a:latin typeface="Tahoma"/>
                <a:cs typeface="Tahoma"/>
              </a:rPr>
              <a:t>Drag</a:t>
            </a:r>
            <a:r>
              <a:rPr sz="1500" spc="-60" dirty="0">
                <a:solidFill>
                  <a:srgbClr val="00003B"/>
                </a:solidFill>
                <a:latin typeface="Tahoma"/>
                <a:cs typeface="Tahoma"/>
              </a:rPr>
              <a:t> </a:t>
            </a:r>
            <a:r>
              <a:rPr sz="1500" dirty="0">
                <a:solidFill>
                  <a:srgbClr val="00003B"/>
                </a:solidFill>
                <a:latin typeface="Tahoma"/>
                <a:cs typeface="Tahoma"/>
              </a:rPr>
              <a:t>and</a:t>
            </a:r>
            <a:r>
              <a:rPr sz="1500" spc="-60" dirty="0">
                <a:solidFill>
                  <a:srgbClr val="00003B"/>
                </a:solidFill>
                <a:latin typeface="Tahoma"/>
                <a:cs typeface="Tahoma"/>
              </a:rPr>
              <a:t> </a:t>
            </a:r>
            <a:r>
              <a:rPr sz="1500" dirty="0">
                <a:solidFill>
                  <a:srgbClr val="00003B"/>
                </a:solidFill>
                <a:latin typeface="Tahoma"/>
                <a:cs typeface="Tahoma"/>
              </a:rPr>
              <a:t>drop</a:t>
            </a:r>
            <a:r>
              <a:rPr sz="1500" spc="-60" dirty="0">
                <a:solidFill>
                  <a:srgbClr val="00003B"/>
                </a:solidFill>
                <a:latin typeface="Tahoma"/>
                <a:cs typeface="Tahoma"/>
              </a:rPr>
              <a:t> </a:t>
            </a:r>
            <a:r>
              <a:rPr sz="1500" dirty="0">
                <a:solidFill>
                  <a:srgbClr val="00003B"/>
                </a:solidFill>
                <a:latin typeface="Tahoma"/>
                <a:cs typeface="Tahoma"/>
              </a:rPr>
              <a:t>your</a:t>
            </a:r>
            <a:r>
              <a:rPr sz="1500" spc="-60" dirty="0">
                <a:solidFill>
                  <a:srgbClr val="00003B"/>
                </a:solidFill>
                <a:latin typeface="Tahoma"/>
                <a:cs typeface="Tahoma"/>
              </a:rPr>
              <a:t> </a:t>
            </a:r>
            <a:r>
              <a:rPr sz="1500" dirty="0">
                <a:solidFill>
                  <a:srgbClr val="00003B"/>
                </a:solidFill>
                <a:latin typeface="Tahoma"/>
                <a:cs typeface="Tahoma"/>
              </a:rPr>
              <a:t>photo</a:t>
            </a:r>
            <a:r>
              <a:rPr sz="1500" spc="-55" dirty="0">
                <a:solidFill>
                  <a:srgbClr val="00003B"/>
                </a:solidFill>
                <a:latin typeface="Tahoma"/>
                <a:cs typeface="Tahoma"/>
              </a:rPr>
              <a:t> </a:t>
            </a:r>
            <a:r>
              <a:rPr sz="1500" dirty="0">
                <a:solidFill>
                  <a:srgbClr val="00003B"/>
                </a:solidFill>
                <a:latin typeface="Tahoma"/>
                <a:cs typeface="Tahoma"/>
              </a:rPr>
              <a:t>or</a:t>
            </a:r>
            <a:r>
              <a:rPr sz="1500" spc="-60" dirty="0">
                <a:solidFill>
                  <a:srgbClr val="00003B"/>
                </a:solidFill>
                <a:latin typeface="Tahoma"/>
                <a:cs typeface="Tahoma"/>
              </a:rPr>
              <a:t> </a:t>
            </a:r>
            <a:r>
              <a:rPr sz="1500" dirty="0">
                <a:solidFill>
                  <a:srgbClr val="00003B"/>
                </a:solidFill>
                <a:latin typeface="Tahoma"/>
                <a:cs typeface="Tahoma"/>
              </a:rPr>
              <a:t>video!</a:t>
            </a:r>
            <a:r>
              <a:rPr sz="1500" spc="-60" dirty="0">
                <a:solidFill>
                  <a:srgbClr val="00003B"/>
                </a:solidFill>
                <a:latin typeface="Tahoma"/>
                <a:cs typeface="Tahoma"/>
              </a:rPr>
              <a:t> </a:t>
            </a:r>
            <a:r>
              <a:rPr sz="1500" spc="-10" dirty="0">
                <a:solidFill>
                  <a:srgbClr val="00003B"/>
                </a:solidFill>
                <a:latin typeface="Tahoma"/>
                <a:cs typeface="Tahoma"/>
              </a:rPr>
              <a:t>Click </a:t>
            </a:r>
            <a:r>
              <a:rPr sz="1500" dirty="0">
                <a:solidFill>
                  <a:srgbClr val="00003B"/>
                </a:solidFill>
                <a:latin typeface="Tahoma"/>
                <a:cs typeface="Tahoma"/>
              </a:rPr>
              <a:t>the</a:t>
            </a:r>
            <a:r>
              <a:rPr sz="1500" spc="-20" dirty="0">
                <a:solidFill>
                  <a:srgbClr val="00003B"/>
                </a:solidFill>
                <a:latin typeface="Tahoma"/>
                <a:cs typeface="Tahoma"/>
              </a:rPr>
              <a:t> </a:t>
            </a:r>
            <a:r>
              <a:rPr sz="1500" dirty="0">
                <a:solidFill>
                  <a:srgbClr val="00003B"/>
                </a:solidFill>
                <a:latin typeface="Tahoma"/>
                <a:cs typeface="Tahoma"/>
              </a:rPr>
              <a:t>sample</a:t>
            </a:r>
            <a:r>
              <a:rPr sz="1500" spc="-15" dirty="0">
                <a:solidFill>
                  <a:srgbClr val="00003B"/>
                </a:solidFill>
                <a:latin typeface="Tahoma"/>
                <a:cs typeface="Tahoma"/>
              </a:rPr>
              <a:t> </a:t>
            </a:r>
            <a:r>
              <a:rPr sz="1500" dirty="0">
                <a:solidFill>
                  <a:srgbClr val="00003B"/>
                </a:solidFill>
                <a:latin typeface="Tahoma"/>
                <a:cs typeface="Tahoma"/>
              </a:rPr>
              <a:t>photo</a:t>
            </a:r>
            <a:r>
              <a:rPr sz="1500" spc="-15" dirty="0">
                <a:solidFill>
                  <a:srgbClr val="00003B"/>
                </a:solidFill>
                <a:latin typeface="Tahoma"/>
                <a:cs typeface="Tahoma"/>
              </a:rPr>
              <a:t> </a:t>
            </a:r>
            <a:r>
              <a:rPr sz="1500" dirty="0">
                <a:solidFill>
                  <a:srgbClr val="00003B"/>
                </a:solidFill>
                <a:latin typeface="Tahoma"/>
                <a:cs typeface="Tahoma"/>
              </a:rPr>
              <a:t>or</a:t>
            </a:r>
            <a:r>
              <a:rPr sz="1500" spc="-15" dirty="0">
                <a:solidFill>
                  <a:srgbClr val="00003B"/>
                </a:solidFill>
                <a:latin typeface="Tahoma"/>
                <a:cs typeface="Tahoma"/>
              </a:rPr>
              <a:t> </a:t>
            </a:r>
            <a:r>
              <a:rPr sz="1500" dirty="0">
                <a:solidFill>
                  <a:srgbClr val="00003B"/>
                </a:solidFill>
                <a:latin typeface="Tahoma"/>
                <a:cs typeface="Tahoma"/>
              </a:rPr>
              <a:t>video</a:t>
            </a:r>
            <a:r>
              <a:rPr sz="1500" spc="-15" dirty="0">
                <a:solidFill>
                  <a:srgbClr val="00003B"/>
                </a:solidFill>
                <a:latin typeface="Tahoma"/>
                <a:cs typeface="Tahoma"/>
              </a:rPr>
              <a:t> </a:t>
            </a:r>
            <a:r>
              <a:rPr sz="1500" dirty="0">
                <a:solidFill>
                  <a:srgbClr val="00003B"/>
                </a:solidFill>
                <a:latin typeface="Tahoma"/>
                <a:cs typeface="Tahoma"/>
              </a:rPr>
              <a:t>and</a:t>
            </a:r>
            <a:r>
              <a:rPr sz="1500" spc="-15" dirty="0">
                <a:solidFill>
                  <a:srgbClr val="00003B"/>
                </a:solidFill>
                <a:latin typeface="Tahoma"/>
                <a:cs typeface="Tahoma"/>
              </a:rPr>
              <a:t> </a:t>
            </a:r>
            <a:r>
              <a:rPr sz="1500" spc="-10" dirty="0">
                <a:solidFill>
                  <a:srgbClr val="00003B"/>
                </a:solidFill>
                <a:latin typeface="Tahoma"/>
                <a:cs typeface="Tahoma"/>
              </a:rPr>
              <a:t>delete.</a:t>
            </a:r>
            <a:endParaRPr sz="1500">
              <a:latin typeface="Tahoma"/>
              <a:cs typeface="Tahoma"/>
            </a:endParaRPr>
          </a:p>
          <a:p>
            <a:pPr marL="12700" marR="15240">
              <a:lnSpc>
                <a:spcPct val="116700"/>
              </a:lnSpc>
            </a:pPr>
            <a:r>
              <a:rPr sz="1500" dirty="0">
                <a:solidFill>
                  <a:srgbClr val="00003B"/>
                </a:solidFill>
                <a:latin typeface="Tahoma"/>
                <a:cs typeface="Tahoma"/>
              </a:rPr>
              <a:t>Select yours</a:t>
            </a:r>
            <a:r>
              <a:rPr sz="1500" spc="5" dirty="0">
                <a:solidFill>
                  <a:srgbClr val="00003B"/>
                </a:solidFill>
                <a:latin typeface="Tahoma"/>
                <a:cs typeface="Tahoma"/>
              </a:rPr>
              <a:t> </a:t>
            </a:r>
            <a:r>
              <a:rPr sz="1500" dirty="0">
                <a:solidFill>
                  <a:srgbClr val="00003B"/>
                </a:solidFill>
                <a:latin typeface="Tahoma"/>
                <a:cs typeface="Tahoma"/>
              </a:rPr>
              <a:t>from</a:t>
            </a:r>
            <a:r>
              <a:rPr sz="1500" spc="5" dirty="0">
                <a:solidFill>
                  <a:srgbClr val="00003B"/>
                </a:solidFill>
                <a:latin typeface="Tahoma"/>
                <a:cs typeface="Tahoma"/>
              </a:rPr>
              <a:t> </a:t>
            </a:r>
            <a:r>
              <a:rPr sz="1500" dirty="0">
                <a:solidFill>
                  <a:srgbClr val="00003B"/>
                </a:solidFill>
                <a:latin typeface="Tahoma"/>
                <a:cs typeface="Tahoma"/>
              </a:rPr>
              <a:t>the</a:t>
            </a:r>
            <a:r>
              <a:rPr sz="1500" spc="5" dirty="0">
                <a:solidFill>
                  <a:srgbClr val="00003B"/>
                </a:solidFill>
                <a:latin typeface="Tahoma"/>
                <a:cs typeface="Tahoma"/>
              </a:rPr>
              <a:t> </a:t>
            </a:r>
            <a:r>
              <a:rPr sz="1500" dirty="0">
                <a:solidFill>
                  <a:srgbClr val="00003B"/>
                </a:solidFill>
                <a:latin typeface="Tahoma"/>
                <a:cs typeface="Tahoma"/>
              </a:rPr>
              <a:t>uploads</a:t>
            </a:r>
            <a:r>
              <a:rPr sz="1500" spc="5" dirty="0">
                <a:solidFill>
                  <a:srgbClr val="00003B"/>
                </a:solidFill>
                <a:latin typeface="Tahoma"/>
                <a:cs typeface="Tahoma"/>
              </a:rPr>
              <a:t> </a:t>
            </a:r>
            <a:r>
              <a:rPr sz="1500" dirty="0">
                <a:solidFill>
                  <a:srgbClr val="00003B"/>
                </a:solidFill>
                <a:latin typeface="Tahoma"/>
                <a:cs typeface="Tahoma"/>
              </a:rPr>
              <a:t>tab,</a:t>
            </a:r>
            <a:r>
              <a:rPr sz="1500" spc="5" dirty="0">
                <a:solidFill>
                  <a:srgbClr val="00003B"/>
                </a:solidFill>
                <a:latin typeface="Tahoma"/>
                <a:cs typeface="Tahoma"/>
              </a:rPr>
              <a:t> </a:t>
            </a:r>
            <a:r>
              <a:rPr sz="1500" spc="-10" dirty="0">
                <a:solidFill>
                  <a:srgbClr val="00003B"/>
                </a:solidFill>
                <a:latin typeface="Tahoma"/>
                <a:cs typeface="Tahoma"/>
              </a:rPr>
              <a:t>drag, </a:t>
            </a:r>
            <a:r>
              <a:rPr sz="1500" dirty="0">
                <a:solidFill>
                  <a:srgbClr val="00003B"/>
                </a:solidFill>
                <a:latin typeface="Tahoma"/>
                <a:cs typeface="Tahoma"/>
              </a:rPr>
              <a:t>and</a:t>
            </a:r>
            <a:r>
              <a:rPr sz="1500" spc="-20" dirty="0">
                <a:solidFill>
                  <a:srgbClr val="00003B"/>
                </a:solidFill>
                <a:latin typeface="Tahoma"/>
                <a:cs typeface="Tahoma"/>
              </a:rPr>
              <a:t> </a:t>
            </a:r>
            <a:r>
              <a:rPr sz="1500" dirty="0">
                <a:solidFill>
                  <a:srgbClr val="00003B"/>
                </a:solidFill>
                <a:latin typeface="Tahoma"/>
                <a:cs typeface="Tahoma"/>
              </a:rPr>
              <a:t>then</a:t>
            </a:r>
            <a:r>
              <a:rPr sz="1500" spc="-20" dirty="0">
                <a:solidFill>
                  <a:srgbClr val="00003B"/>
                </a:solidFill>
                <a:latin typeface="Tahoma"/>
                <a:cs typeface="Tahoma"/>
              </a:rPr>
              <a:t> </a:t>
            </a:r>
            <a:r>
              <a:rPr sz="1500" dirty="0">
                <a:solidFill>
                  <a:srgbClr val="00003B"/>
                </a:solidFill>
                <a:latin typeface="Tahoma"/>
                <a:cs typeface="Tahoma"/>
              </a:rPr>
              <a:t>drop</a:t>
            </a:r>
            <a:r>
              <a:rPr sz="1500" spc="-15" dirty="0">
                <a:solidFill>
                  <a:srgbClr val="00003B"/>
                </a:solidFill>
                <a:latin typeface="Tahoma"/>
                <a:cs typeface="Tahoma"/>
              </a:rPr>
              <a:t> </a:t>
            </a:r>
            <a:r>
              <a:rPr sz="1500" dirty="0">
                <a:solidFill>
                  <a:srgbClr val="00003B"/>
                </a:solidFill>
                <a:latin typeface="Tahoma"/>
                <a:cs typeface="Tahoma"/>
              </a:rPr>
              <a:t>inside</a:t>
            </a:r>
            <a:r>
              <a:rPr sz="1500" spc="-20" dirty="0">
                <a:solidFill>
                  <a:srgbClr val="00003B"/>
                </a:solidFill>
                <a:latin typeface="Tahoma"/>
                <a:cs typeface="Tahoma"/>
              </a:rPr>
              <a:t> </a:t>
            </a:r>
            <a:r>
              <a:rPr sz="1500" dirty="0">
                <a:solidFill>
                  <a:srgbClr val="00003B"/>
                </a:solidFill>
                <a:latin typeface="Tahoma"/>
                <a:cs typeface="Tahoma"/>
              </a:rPr>
              <a:t>the</a:t>
            </a:r>
            <a:r>
              <a:rPr sz="1500" spc="-20" dirty="0">
                <a:solidFill>
                  <a:srgbClr val="00003B"/>
                </a:solidFill>
                <a:latin typeface="Tahoma"/>
                <a:cs typeface="Tahoma"/>
              </a:rPr>
              <a:t> </a:t>
            </a:r>
            <a:r>
              <a:rPr sz="1500" spc="-10" dirty="0">
                <a:solidFill>
                  <a:srgbClr val="00003B"/>
                </a:solidFill>
                <a:latin typeface="Tahoma"/>
                <a:cs typeface="Tahoma"/>
              </a:rPr>
              <a:t>frame!</a:t>
            </a:r>
            <a:endParaRPr sz="1500">
              <a:latin typeface="Tahoma"/>
              <a:cs typeface="Tahoma"/>
            </a:endParaRPr>
          </a:p>
        </p:txBody>
      </p:sp>
      <p:grpSp>
        <p:nvGrpSpPr>
          <p:cNvPr id="12" name="object 12"/>
          <p:cNvGrpSpPr/>
          <p:nvPr/>
        </p:nvGrpSpPr>
        <p:grpSpPr>
          <a:xfrm>
            <a:off x="16757008" y="956821"/>
            <a:ext cx="504825" cy="504825"/>
            <a:chOff x="16757008" y="956821"/>
            <a:chExt cx="504825" cy="504825"/>
          </a:xfrm>
        </p:grpSpPr>
        <p:pic>
          <p:nvPicPr>
            <p:cNvPr id="13" name="object 13"/>
            <p:cNvPicPr/>
            <p:nvPr/>
          </p:nvPicPr>
          <p:blipFill>
            <a:blip r:embed="rId3" cstate="print"/>
            <a:stretch>
              <a:fillRect/>
            </a:stretch>
          </p:blipFill>
          <p:spPr>
            <a:xfrm>
              <a:off x="16757008" y="956821"/>
              <a:ext cx="504824" cy="504824"/>
            </a:xfrm>
            <a:prstGeom prst="rect">
              <a:avLst/>
            </a:prstGeom>
          </p:spPr>
        </p:pic>
        <p:pic>
          <p:nvPicPr>
            <p:cNvPr id="14" name="object 14"/>
            <p:cNvPicPr/>
            <p:nvPr/>
          </p:nvPicPr>
          <p:blipFill>
            <a:blip r:embed="rId4" cstate="print"/>
            <a:stretch>
              <a:fillRect/>
            </a:stretch>
          </p:blipFill>
          <p:spPr>
            <a:xfrm>
              <a:off x="16959862" y="1095851"/>
              <a:ext cx="133354" cy="228091"/>
            </a:xfrm>
            <a:prstGeom prst="rect">
              <a:avLst/>
            </a:prstGeom>
          </p:spPr>
        </p:pic>
      </p:grpSp>
      <p:sp>
        <p:nvSpPr>
          <p:cNvPr id="15" name="object 15"/>
          <p:cNvSpPr txBox="1"/>
          <p:nvPr/>
        </p:nvSpPr>
        <p:spPr>
          <a:xfrm>
            <a:off x="14823444" y="1066729"/>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25" dirty="0">
                <a:solidFill>
                  <a:srgbClr val="00003B"/>
                </a:solidFill>
                <a:uFill>
                  <a:solidFill>
                    <a:srgbClr val="00003B"/>
                  </a:solidFill>
                </a:uFill>
                <a:latin typeface="Tahoma"/>
                <a:cs typeface="Tahoma"/>
                <a:hlinkClick r:id="rId5" action="ppaction://hlinksldjump"/>
              </a:rPr>
              <a:t>Back</a:t>
            </a:r>
            <a:r>
              <a:rPr sz="1800" b="1" u="heavy" spc="-100" dirty="0">
                <a:solidFill>
                  <a:srgbClr val="00003B"/>
                </a:solidFill>
                <a:uFill>
                  <a:solidFill>
                    <a:srgbClr val="00003B"/>
                  </a:solidFill>
                </a:uFill>
                <a:latin typeface="Tahoma"/>
                <a:cs typeface="Tahoma"/>
                <a:hlinkClick r:id="rId5" action="ppaction://hlinksldjump"/>
              </a:rPr>
              <a:t> </a:t>
            </a:r>
            <a:r>
              <a:rPr sz="1800" b="1" u="heavy" spc="-30" dirty="0">
                <a:solidFill>
                  <a:srgbClr val="00003B"/>
                </a:solidFill>
                <a:uFill>
                  <a:solidFill>
                    <a:srgbClr val="00003B"/>
                  </a:solidFill>
                </a:uFill>
                <a:latin typeface="Tahoma"/>
                <a:cs typeface="Tahoma"/>
                <a:hlinkClick r:id="rId5" action="ppaction://hlinksldjump"/>
              </a:rPr>
              <a:t>to</a:t>
            </a:r>
            <a:r>
              <a:rPr sz="1800" b="1" u="heavy" spc="-95" dirty="0">
                <a:solidFill>
                  <a:srgbClr val="00003B"/>
                </a:solidFill>
                <a:uFill>
                  <a:solidFill>
                    <a:srgbClr val="00003B"/>
                  </a:solidFill>
                </a:uFill>
                <a:latin typeface="Tahoma"/>
                <a:cs typeface="Tahoma"/>
                <a:hlinkClick r:id="rId5" action="ppaction://hlinksldjump"/>
              </a:rPr>
              <a:t> </a:t>
            </a:r>
            <a:r>
              <a:rPr sz="1800" b="1" u="heavy" spc="-20" dirty="0">
                <a:solidFill>
                  <a:srgbClr val="00003B"/>
                </a:solidFill>
                <a:uFill>
                  <a:solidFill>
                    <a:srgbClr val="00003B"/>
                  </a:solidFill>
                </a:uFill>
                <a:latin typeface="Tahoma"/>
                <a:cs typeface="Tahoma"/>
                <a:hlinkClick r:id="rId5" action="ppaction://hlinksldjump"/>
              </a:rPr>
              <a:t>Agenda</a:t>
            </a:r>
            <a:endParaRPr sz="1800" dirty="0">
              <a:latin typeface="Tahoma"/>
              <a:cs typeface="Tahoma"/>
            </a:endParaRPr>
          </a:p>
        </p:txBody>
      </p:sp>
      <p:sp>
        <p:nvSpPr>
          <p:cNvPr id="16" name="object 16"/>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grpSp>
        <p:nvGrpSpPr>
          <p:cNvPr id="17" name="object 17"/>
          <p:cNvGrpSpPr/>
          <p:nvPr/>
        </p:nvGrpSpPr>
        <p:grpSpPr>
          <a:xfrm>
            <a:off x="1030613" y="1029777"/>
            <a:ext cx="472440" cy="483870"/>
            <a:chOff x="1030613" y="1029777"/>
            <a:chExt cx="472440" cy="483870"/>
          </a:xfrm>
        </p:grpSpPr>
        <p:sp>
          <p:nvSpPr>
            <p:cNvPr id="18" name="object 18"/>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19" name="object 19"/>
            <p:cNvPicPr/>
            <p:nvPr/>
          </p:nvPicPr>
          <p:blipFill>
            <a:blip r:embed="rId6" cstate="print"/>
            <a:stretch>
              <a:fillRect/>
            </a:stretch>
          </p:blipFill>
          <p:spPr>
            <a:xfrm>
              <a:off x="1107804" y="1030816"/>
              <a:ext cx="317384" cy="477003"/>
            </a:xfrm>
            <a:prstGeom prst="rect">
              <a:avLst/>
            </a:prstGeom>
          </p:spPr>
        </p:pic>
      </p:grpSp>
    </p:spTree>
    <p:extLst>
      <p:ext uri="{BB962C8B-B14F-4D97-AF65-F5344CB8AC3E}">
        <p14:creationId xmlns:p14="http://schemas.microsoft.com/office/powerpoint/2010/main" val="167209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684596" y="756526"/>
            <a:ext cx="8603615" cy="9530715"/>
            <a:chOff x="9684596" y="756526"/>
            <a:chExt cx="8603615" cy="9530715"/>
          </a:xfrm>
        </p:grpSpPr>
        <p:pic>
          <p:nvPicPr>
            <p:cNvPr id="3" name="object 3"/>
            <p:cNvPicPr/>
            <p:nvPr/>
          </p:nvPicPr>
          <p:blipFill>
            <a:blip r:embed="rId2" cstate="print"/>
            <a:stretch>
              <a:fillRect/>
            </a:stretch>
          </p:blipFill>
          <p:spPr>
            <a:xfrm>
              <a:off x="9684596" y="756526"/>
              <a:ext cx="8603391" cy="9530205"/>
            </a:xfrm>
            <a:prstGeom prst="rect">
              <a:avLst/>
            </a:prstGeom>
          </p:spPr>
        </p:pic>
        <p:pic>
          <p:nvPicPr>
            <p:cNvPr id="4" name="object 4"/>
            <p:cNvPicPr/>
            <p:nvPr/>
          </p:nvPicPr>
          <p:blipFill>
            <a:blip r:embed="rId3" cstate="print"/>
            <a:stretch>
              <a:fillRect/>
            </a:stretch>
          </p:blipFill>
          <p:spPr>
            <a:xfrm>
              <a:off x="12377847" y="2350769"/>
              <a:ext cx="4881193" cy="7936229"/>
            </a:xfrm>
            <a:prstGeom prst="rect">
              <a:avLst/>
            </a:prstGeom>
          </p:spPr>
        </p:pic>
        <p:pic>
          <p:nvPicPr>
            <p:cNvPr id="5" name="object 5"/>
            <p:cNvPicPr/>
            <p:nvPr/>
          </p:nvPicPr>
          <p:blipFill>
            <a:blip r:embed="rId4" cstate="print"/>
            <a:stretch>
              <a:fillRect/>
            </a:stretch>
          </p:blipFill>
          <p:spPr>
            <a:xfrm>
              <a:off x="12708491" y="2632649"/>
              <a:ext cx="4227031" cy="7654349"/>
            </a:xfrm>
            <a:prstGeom prst="rect">
              <a:avLst/>
            </a:prstGeom>
          </p:spPr>
        </p:pic>
        <p:sp>
          <p:nvSpPr>
            <p:cNvPr id="6" name="object 6"/>
            <p:cNvSpPr/>
            <p:nvPr/>
          </p:nvSpPr>
          <p:spPr>
            <a:xfrm>
              <a:off x="13982407" y="8179778"/>
              <a:ext cx="3872865" cy="1508125"/>
            </a:xfrm>
            <a:custGeom>
              <a:avLst/>
              <a:gdLst/>
              <a:ahLst/>
              <a:cxnLst/>
              <a:rect l="l" t="t" r="r" b="b"/>
              <a:pathLst>
                <a:path w="3872865" h="1508125">
                  <a:moveTo>
                    <a:pt x="3611644" y="1507783"/>
                  </a:moveTo>
                  <a:lnTo>
                    <a:pt x="261365" y="1507783"/>
                  </a:lnTo>
                  <a:lnTo>
                    <a:pt x="240778" y="1506153"/>
                  </a:lnTo>
                  <a:lnTo>
                    <a:pt x="197319" y="1495686"/>
                  </a:lnTo>
                  <a:lnTo>
                    <a:pt x="156141" y="1478629"/>
                  </a:lnTo>
                  <a:lnTo>
                    <a:pt x="118009" y="1455301"/>
                  </a:lnTo>
                  <a:lnTo>
                    <a:pt x="83693" y="1426019"/>
                  </a:lnTo>
                  <a:lnTo>
                    <a:pt x="54412" y="1391702"/>
                  </a:lnTo>
                  <a:lnTo>
                    <a:pt x="31083" y="1353571"/>
                  </a:lnTo>
                  <a:lnTo>
                    <a:pt x="14027" y="1312392"/>
                  </a:lnTo>
                  <a:lnTo>
                    <a:pt x="3559" y="1268933"/>
                  </a:lnTo>
                  <a:lnTo>
                    <a:pt x="0" y="1223962"/>
                  </a:lnTo>
                  <a:lnTo>
                    <a:pt x="0" y="285750"/>
                  </a:lnTo>
                  <a:lnTo>
                    <a:pt x="3559" y="240779"/>
                  </a:lnTo>
                  <a:lnTo>
                    <a:pt x="14027" y="197320"/>
                  </a:lnTo>
                  <a:lnTo>
                    <a:pt x="31083" y="156141"/>
                  </a:lnTo>
                  <a:lnTo>
                    <a:pt x="54412" y="118010"/>
                  </a:lnTo>
                  <a:lnTo>
                    <a:pt x="83693" y="83694"/>
                  </a:lnTo>
                  <a:lnTo>
                    <a:pt x="118009" y="54411"/>
                  </a:lnTo>
                  <a:lnTo>
                    <a:pt x="156141" y="31083"/>
                  </a:lnTo>
                  <a:lnTo>
                    <a:pt x="197319" y="14026"/>
                  </a:lnTo>
                  <a:lnTo>
                    <a:pt x="240778" y="3559"/>
                  </a:lnTo>
                  <a:lnTo>
                    <a:pt x="285750" y="0"/>
                  </a:lnTo>
                  <a:lnTo>
                    <a:pt x="3587259" y="0"/>
                  </a:lnTo>
                  <a:lnTo>
                    <a:pt x="3632230" y="3559"/>
                  </a:lnTo>
                  <a:lnTo>
                    <a:pt x="3675689" y="14026"/>
                  </a:lnTo>
                  <a:lnTo>
                    <a:pt x="3716867" y="31083"/>
                  </a:lnTo>
                  <a:lnTo>
                    <a:pt x="3754998" y="54411"/>
                  </a:lnTo>
                  <a:lnTo>
                    <a:pt x="3789314" y="83694"/>
                  </a:lnTo>
                  <a:lnTo>
                    <a:pt x="3818597" y="118010"/>
                  </a:lnTo>
                  <a:lnTo>
                    <a:pt x="3841926" y="156141"/>
                  </a:lnTo>
                  <a:lnTo>
                    <a:pt x="3858982" y="197320"/>
                  </a:lnTo>
                  <a:lnTo>
                    <a:pt x="3869449" y="240779"/>
                  </a:lnTo>
                  <a:lnTo>
                    <a:pt x="3872260" y="276279"/>
                  </a:lnTo>
                  <a:lnTo>
                    <a:pt x="3872260" y="1233433"/>
                  </a:lnTo>
                  <a:lnTo>
                    <a:pt x="3858982" y="1312392"/>
                  </a:lnTo>
                  <a:lnTo>
                    <a:pt x="3841926" y="1353571"/>
                  </a:lnTo>
                  <a:lnTo>
                    <a:pt x="3818597" y="1391702"/>
                  </a:lnTo>
                  <a:lnTo>
                    <a:pt x="3789314" y="1426019"/>
                  </a:lnTo>
                  <a:lnTo>
                    <a:pt x="3754998" y="1455301"/>
                  </a:lnTo>
                  <a:lnTo>
                    <a:pt x="3716867" y="1478629"/>
                  </a:lnTo>
                  <a:lnTo>
                    <a:pt x="3675689" y="1495686"/>
                  </a:lnTo>
                  <a:lnTo>
                    <a:pt x="3632230" y="1506153"/>
                  </a:lnTo>
                  <a:lnTo>
                    <a:pt x="3611644" y="1507783"/>
                  </a:lnTo>
                  <a:close/>
                </a:path>
              </a:pathLst>
            </a:custGeom>
            <a:solidFill>
              <a:srgbClr val="F7F7F7"/>
            </a:solidFill>
          </p:spPr>
          <p:txBody>
            <a:bodyPr wrap="square" lIns="0" tIns="0" rIns="0" bIns="0" rtlCol="0"/>
            <a:lstStyle/>
            <a:p>
              <a:endParaRPr dirty="0"/>
            </a:p>
          </p:txBody>
        </p:sp>
        <p:sp>
          <p:nvSpPr>
            <p:cNvPr id="7" name="object 7"/>
            <p:cNvSpPr/>
            <p:nvPr/>
          </p:nvSpPr>
          <p:spPr>
            <a:xfrm>
              <a:off x="14179914" y="8183359"/>
              <a:ext cx="3679190" cy="1511300"/>
            </a:xfrm>
            <a:custGeom>
              <a:avLst/>
              <a:gdLst/>
              <a:ahLst/>
              <a:cxnLst/>
              <a:rect l="l" t="t" r="r" b="b"/>
              <a:pathLst>
                <a:path w="3679190" h="1511300">
                  <a:moveTo>
                    <a:pt x="3438161" y="0"/>
                  </a:moveTo>
                  <a:lnTo>
                    <a:pt x="3481660" y="10499"/>
                  </a:lnTo>
                  <a:lnTo>
                    <a:pt x="3522877" y="27610"/>
                  </a:lnTo>
                  <a:lnTo>
                    <a:pt x="3561045" y="51011"/>
                  </a:lnTo>
                  <a:lnTo>
                    <a:pt x="3579548" y="66835"/>
                  </a:lnTo>
                </a:path>
                <a:path w="3679190" h="1511300">
                  <a:moveTo>
                    <a:pt x="3613297" y="101413"/>
                  </a:moveTo>
                  <a:lnTo>
                    <a:pt x="3648054" y="153061"/>
                  </a:lnTo>
                  <a:lnTo>
                    <a:pt x="3665127" y="194369"/>
                  </a:lnTo>
                  <a:lnTo>
                    <a:pt x="3675604" y="237964"/>
                  </a:lnTo>
                  <a:lnTo>
                    <a:pt x="3679167" y="283076"/>
                  </a:lnTo>
                  <a:lnTo>
                    <a:pt x="3679167" y="1224235"/>
                  </a:lnTo>
                  <a:lnTo>
                    <a:pt x="3675604" y="1269347"/>
                  </a:lnTo>
                  <a:lnTo>
                    <a:pt x="3665127" y="1312942"/>
                  </a:lnTo>
                  <a:lnTo>
                    <a:pt x="3648054" y="1354250"/>
                  </a:lnTo>
                  <a:lnTo>
                    <a:pt x="3624703" y="1392501"/>
                  </a:lnTo>
                  <a:lnTo>
                    <a:pt x="3616068" y="1402643"/>
                  </a:lnTo>
                </a:path>
                <a:path w="3679190" h="1511300">
                  <a:moveTo>
                    <a:pt x="3568998" y="1449498"/>
                  </a:moveTo>
                  <a:lnTo>
                    <a:pt x="3522877" y="1479701"/>
                  </a:lnTo>
                  <a:lnTo>
                    <a:pt x="3481660" y="1496811"/>
                  </a:lnTo>
                  <a:lnTo>
                    <a:pt x="3438160" y="1507312"/>
                  </a:lnTo>
                  <a:lnTo>
                    <a:pt x="3393146" y="1510882"/>
                  </a:lnTo>
                  <a:lnTo>
                    <a:pt x="88512" y="1510882"/>
                  </a:lnTo>
                  <a:lnTo>
                    <a:pt x="43499" y="1507312"/>
                  </a:lnTo>
                  <a:lnTo>
                    <a:pt x="0" y="1496812"/>
                  </a:lnTo>
                </a:path>
              </a:pathLst>
            </a:custGeom>
            <a:ln w="19089">
              <a:solidFill>
                <a:srgbClr val="00003B"/>
              </a:solidFill>
            </a:ln>
          </p:spPr>
          <p:txBody>
            <a:bodyPr wrap="square" lIns="0" tIns="0" rIns="0" bIns="0" rtlCol="0"/>
            <a:lstStyle/>
            <a:p>
              <a:endParaRPr/>
            </a:p>
          </p:txBody>
        </p:sp>
      </p:grpSp>
      <p:sp>
        <p:nvSpPr>
          <p:cNvPr id="8" name="object 8"/>
          <p:cNvSpPr txBox="1">
            <a:spLocks noGrp="1"/>
          </p:cNvSpPr>
          <p:nvPr>
            <p:ph type="body" idx="1"/>
          </p:nvPr>
        </p:nvSpPr>
        <p:spPr>
          <a:xfrm>
            <a:off x="1016000" y="4550739"/>
            <a:ext cx="10033000" cy="1626086"/>
          </a:xfrm>
          <a:prstGeom prst="rect">
            <a:avLst/>
          </a:prstGeom>
        </p:spPr>
        <p:txBody>
          <a:bodyPr vert="horz" wrap="square" lIns="0" tIns="12700" rIns="0" bIns="0" rtlCol="0">
            <a:spAutoFit/>
          </a:bodyPr>
          <a:lstStyle/>
          <a:p>
            <a:pPr marL="12700">
              <a:lnSpc>
                <a:spcPct val="100000"/>
              </a:lnSpc>
              <a:spcBef>
                <a:spcPts val="100"/>
              </a:spcBef>
            </a:pPr>
            <a:r>
              <a:rPr spc="-20" dirty="0"/>
              <a:t>Solution</a:t>
            </a:r>
            <a:r>
              <a:rPr spc="-250" dirty="0"/>
              <a:t> </a:t>
            </a:r>
            <a:r>
              <a:rPr spc="765" dirty="0"/>
              <a:t>#</a:t>
            </a:r>
            <a:r>
              <a:rPr spc="-245" dirty="0"/>
              <a:t> </a:t>
            </a:r>
            <a:r>
              <a:rPr spc="-520" dirty="0"/>
              <a:t>1</a:t>
            </a:r>
            <a:endParaRPr lang="en-US" spc="-520" dirty="0"/>
          </a:p>
          <a:p>
            <a:pPr marL="12700">
              <a:lnSpc>
                <a:spcPct val="100000"/>
              </a:lnSpc>
              <a:spcBef>
                <a:spcPts val="100"/>
              </a:spcBef>
            </a:pPr>
            <a:r>
              <a:rPr lang="en-US" sz="2400" spc="50" dirty="0">
                <a:solidFill>
                  <a:srgbClr val="00003B"/>
                </a:solidFill>
                <a:latin typeface="Tahoma"/>
                <a:cs typeface="Tahoma"/>
              </a:rPr>
              <a:t>Start with the building model build by Jose. Understand step by step time-series on next day Bitcoin price prediction. Fine tune the model for next day Ethereum price prediction.</a:t>
            </a:r>
            <a:endParaRPr lang="en-US" sz="2400" dirty="0">
              <a:latin typeface="Tahoma"/>
              <a:cs typeface="Tahoma"/>
            </a:endParaRPr>
          </a:p>
        </p:txBody>
      </p:sp>
      <p:sp>
        <p:nvSpPr>
          <p:cNvPr id="9" name="object 9"/>
          <p:cNvSpPr txBox="1"/>
          <p:nvPr/>
        </p:nvSpPr>
        <p:spPr>
          <a:xfrm>
            <a:off x="1016000" y="7048500"/>
            <a:ext cx="7393305" cy="1513235"/>
          </a:xfrm>
          <a:prstGeom prst="rect">
            <a:avLst/>
          </a:prstGeom>
        </p:spPr>
        <p:txBody>
          <a:bodyPr vert="horz" wrap="square" lIns="0" tIns="12700" rIns="0" bIns="0" rtlCol="0">
            <a:spAutoFit/>
          </a:bodyPr>
          <a:lstStyle/>
          <a:p>
            <a:pPr marL="12700">
              <a:lnSpc>
                <a:spcPct val="100000"/>
              </a:lnSpc>
              <a:spcBef>
                <a:spcPts val="100"/>
              </a:spcBef>
            </a:pPr>
            <a:r>
              <a:rPr sz="3200" spc="-20" dirty="0">
                <a:solidFill>
                  <a:srgbClr val="2566FF"/>
                </a:solidFill>
                <a:latin typeface="Lucida Sans Unicode"/>
                <a:cs typeface="Lucida Sans Unicode"/>
              </a:rPr>
              <a:t>Solution</a:t>
            </a:r>
            <a:r>
              <a:rPr sz="3200" spc="-250" dirty="0">
                <a:solidFill>
                  <a:srgbClr val="2566FF"/>
                </a:solidFill>
                <a:latin typeface="Lucida Sans Unicode"/>
                <a:cs typeface="Lucida Sans Unicode"/>
              </a:rPr>
              <a:t> </a:t>
            </a:r>
            <a:r>
              <a:rPr sz="3200" spc="765" dirty="0">
                <a:solidFill>
                  <a:srgbClr val="2566FF"/>
                </a:solidFill>
                <a:latin typeface="Lucida Sans Unicode"/>
                <a:cs typeface="Lucida Sans Unicode"/>
              </a:rPr>
              <a:t>#</a:t>
            </a:r>
            <a:r>
              <a:rPr sz="3200" spc="-245" dirty="0">
                <a:solidFill>
                  <a:srgbClr val="2566FF"/>
                </a:solidFill>
                <a:latin typeface="Lucida Sans Unicode"/>
                <a:cs typeface="Lucida Sans Unicode"/>
              </a:rPr>
              <a:t> </a:t>
            </a:r>
            <a:r>
              <a:rPr lang="en-US" sz="3200" spc="-50" dirty="0">
                <a:solidFill>
                  <a:srgbClr val="2566FF"/>
                </a:solidFill>
                <a:latin typeface="Lucida Sans Unicode"/>
                <a:cs typeface="Lucida Sans Unicode"/>
              </a:rPr>
              <a:t>2</a:t>
            </a:r>
            <a:endParaRPr sz="3200" dirty="0">
              <a:latin typeface="Lucida Sans Unicode"/>
              <a:cs typeface="Lucida Sans Unicode"/>
            </a:endParaRPr>
          </a:p>
          <a:p>
            <a:pPr marL="12700">
              <a:lnSpc>
                <a:spcPct val="100000"/>
              </a:lnSpc>
              <a:spcBef>
                <a:spcPts val="2145"/>
              </a:spcBef>
            </a:pPr>
            <a:r>
              <a:rPr lang="en-US" sz="2400" spc="50" dirty="0">
                <a:solidFill>
                  <a:srgbClr val="00003B"/>
                </a:solidFill>
                <a:latin typeface="Tahoma"/>
                <a:cs typeface="Tahoma"/>
              </a:rPr>
              <a:t>Try different deep learning models and if time, long term price prediction.</a:t>
            </a:r>
            <a:endParaRPr sz="2400" dirty="0">
              <a:latin typeface="Tahoma"/>
              <a:cs typeface="Tahoma"/>
            </a:endParaRPr>
          </a:p>
        </p:txBody>
      </p:sp>
      <p:sp>
        <p:nvSpPr>
          <p:cNvPr id="10" name="object 10"/>
          <p:cNvSpPr txBox="1">
            <a:spLocks noGrp="1"/>
          </p:cNvSpPr>
          <p:nvPr>
            <p:ph type="title"/>
          </p:nvPr>
        </p:nvSpPr>
        <p:spPr>
          <a:xfrm>
            <a:off x="1016000" y="2392076"/>
            <a:ext cx="8213090" cy="1092200"/>
          </a:xfrm>
          <a:prstGeom prst="rect">
            <a:avLst/>
          </a:prstGeom>
        </p:spPr>
        <p:txBody>
          <a:bodyPr vert="horz" wrap="square" lIns="0" tIns="12700" rIns="0" bIns="0" rtlCol="0">
            <a:spAutoFit/>
          </a:bodyPr>
          <a:lstStyle/>
          <a:p>
            <a:pPr marL="12700">
              <a:lnSpc>
                <a:spcPct val="100000"/>
              </a:lnSpc>
              <a:spcBef>
                <a:spcPts val="100"/>
              </a:spcBef>
            </a:pPr>
            <a:r>
              <a:rPr sz="7000" spc="-235" dirty="0">
                <a:solidFill>
                  <a:srgbClr val="00003B"/>
                </a:solidFill>
              </a:rPr>
              <a:t>Proposed</a:t>
            </a:r>
            <a:r>
              <a:rPr sz="7000" spc="-434" dirty="0">
                <a:solidFill>
                  <a:srgbClr val="00003B"/>
                </a:solidFill>
              </a:rPr>
              <a:t> </a:t>
            </a:r>
            <a:r>
              <a:rPr sz="7000" spc="-100" dirty="0">
                <a:solidFill>
                  <a:srgbClr val="00003B"/>
                </a:solidFill>
              </a:rPr>
              <a:t>Solutions</a:t>
            </a:r>
            <a:endParaRPr sz="7000"/>
          </a:p>
        </p:txBody>
      </p:sp>
      <p:grpSp>
        <p:nvGrpSpPr>
          <p:cNvPr id="12" name="object 12"/>
          <p:cNvGrpSpPr/>
          <p:nvPr/>
        </p:nvGrpSpPr>
        <p:grpSpPr>
          <a:xfrm>
            <a:off x="16757008" y="956821"/>
            <a:ext cx="504825" cy="504825"/>
            <a:chOff x="16757008" y="956821"/>
            <a:chExt cx="504825" cy="504825"/>
          </a:xfrm>
        </p:grpSpPr>
        <p:pic>
          <p:nvPicPr>
            <p:cNvPr id="13" name="object 13"/>
            <p:cNvPicPr/>
            <p:nvPr/>
          </p:nvPicPr>
          <p:blipFill>
            <a:blip r:embed="rId5" cstate="print"/>
            <a:stretch>
              <a:fillRect/>
            </a:stretch>
          </p:blipFill>
          <p:spPr>
            <a:xfrm>
              <a:off x="16757008" y="956821"/>
              <a:ext cx="504824" cy="504824"/>
            </a:xfrm>
            <a:prstGeom prst="rect">
              <a:avLst/>
            </a:prstGeom>
          </p:spPr>
        </p:pic>
        <p:pic>
          <p:nvPicPr>
            <p:cNvPr id="14" name="object 14"/>
            <p:cNvPicPr/>
            <p:nvPr/>
          </p:nvPicPr>
          <p:blipFill>
            <a:blip r:embed="rId6" cstate="print"/>
            <a:stretch>
              <a:fillRect/>
            </a:stretch>
          </p:blipFill>
          <p:spPr>
            <a:xfrm>
              <a:off x="16959862" y="1095851"/>
              <a:ext cx="133354" cy="228091"/>
            </a:xfrm>
            <a:prstGeom prst="rect">
              <a:avLst/>
            </a:prstGeom>
          </p:spPr>
        </p:pic>
      </p:grpSp>
      <p:sp>
        <p:nvSpPr>
          <p:cNvPr id="15" name="object 15"/>
          <p:cNvSpPr txBox="1"/>
          <p:nvPr/>
        </p:nvSpPr>
        <p:spPr>
          <a:xfrm>
            <a:off x="14823444" y="1066729"/>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25" dirty="0">
                <a:solidFill>
                  <a:srgbClr val="00003B"/>
                </a:solidFill>
                <a:uFill>
                  <a:solidFill>
                    <a:srgbClr val="00003B"/>
                  </a:solidFill>
                </a:uFill>
                <a:latin typeface="Tahoma"/>
                <a:cs typeface="Tahoma"/>
                <a:hlinkClick r:id="rId7" action="ppaction://hlinksldjump"/>
              </a:rPr>
              <a:t>Back</a:t>
            </a:r>
            <a:r>
              <a:rPr sz="1800" b="1" u="heavy" spc="-100" dirty="0">
                <a:solidFill>
                  <a:srgbClr val="00003B"/>
                </a:solidFill>
                <a:uFill>
                  <a:solidFill>
                    <a:srgbClr val="00003B"/>
                  </a:solidFill>
                </a:uFill>
                <a:latin typeface="Tahoma"/>
                <a:cs typeface="Tahoma"/>
                <a:hlinkClick r:id="rId7" action="ppaction://hlinksldjump"/>
              </a:rPr>
              <a:t> </a:t>
            </a:r>
            <a:r>
              <a:rPr sz="1800" b="1" u="heavy" spc="-30" dirty="0">
                <a:solidFill>
                  <a:srgbClr val="00003B"/>
                </a:solidFill>
                <a:uFill>
                  <a:solidFill>
                    <a:srgbClr val="00003B"/>
                  </a:solidFill>
                </a:uFill>
                <a:latin typeface="Tahoma"/>
                <a:cs typeface="Tahoma"/>
                <a:hlinkClick r:id="rId7" action="ppaction://hlinksldjump"/>
              </a:rPr>
              <a:t>to</a:t>
            </a:r>
            <a:r>
              <a:rPr sz="1800" b="1" u="heavy" spc="-95" dirty="0">
                <a:solidFill>
                  <a:srgbClr val="00003B"/>
                </a:solidFill>
                <a:uFill>
                  <a:solidFill>
                    <a:srgbClr val="00003B"/>
                  </a:solidFill>
                </a:uFill>
                <a:latin typeface="Tahoma"/>
                <a:cs typeface="Tahoma"/>
                <a:hlinkClick r:id="rId7" action="ppaction://hlinksldjump"/>
              </a:rPr>
              <a:t> </a:t>
            </a:r>
            <a:r>
              <a:rPr sz="1800" b="1" u="heavy" spc="-20" dirty="0">
                <a:solidFill>
                  <a:srgbClr val="00003B"/>
                </a:solidFill>
                <a:uFill>
                  <a:solidFill>
                    <a:srgbClr val="00003B"/>
                  </a:solidFill>
                </a:uFill>
                <a:latin typeface="Tahoma"/>
                <a:cs typeface="Tahoma"/>
                <a:hlinkClick r:id="rId7" action="ppaction://hlinksldjump"/>
              </a:rPr>
              <a:t>Agenda</a:t>
            </a:r>
            <a:endParaRPr sz="1800">
              <a:latin typeface="Tahoma"/>
              <a:cs typeface="Tahoma"/>
            </a:endParaRPr>
          </a:p>
        </p:txBody>
      </p:sp>
      <p:sp>
        <p:nvSpPr>
          <p:cNvPr id="16" name="object 16"/>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grpSp>
        <p:nvGrpSpPr>
          <p:cNvPr id="17" name="object 17"/>
          <p:cNvGrpSpPr/>
          <p:nvPr/>
        </p:nvGrpSpPr>
        <p:grpSpPr>
          <a:xfrm>
            <a:off x="1030613" y="1029777"/>
            <a:ext cx="472440" cy="483870"/>
            <a:chOff x="1030613" y="1029777"/>
            <a:chExt cx="472440" cy="483870"/>
          </a:xfrm>
        </p:grpSpPr>
        <p:sp>
          <p:nvSpPr>
            <p:cNvPr id="18" name="object 18"/>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19" name="object 19"/>
            <p:cNvPicPr/>
            <p:nvPr/>
          </p:nvPicPr>
          <p:blipFill>
            <a:blip r:embed="rId8" cstate="print"/>
            <a:stretch>
              <a:fillRect/>
            </a:stretch>
          </p:blipFill>
          <p:spPr>
            <a:xfrm>
              <a:off x="1107804" y="1030816"/>
              <a:ext cx="317384" cy="477003"/>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
            <a:ext cx="18287999" cy="10286999"/>
          </a:xfrm>
          <a:prstGeom prst="rect">
            <a:avLst/>
          </a:prstGeom>
        </p:spPr>
      </p:pic>
      <p:sp>
        <p:nvSpPr>
          <p:cNvPr id="3" name="object 3"/>
          <p:cNvSpPr txBox="1"/>
          <p:nvPr/>
        </p:nvSpPr>
        <p:spPr>
          <a:xfrm>
            <a:off x="1674365" y="1071705"/>
            <a:ext cx="4650235" cy="351378"/>
          </a:xfrm>
          <a:prstGeom prst="rect">
            <a:avLst/>
          </a:prstGeom>
        </p:spPr>
        <p:txBody>
          <a:bodyPr vert="horz" wrap="square" lIns="0" tIns="12700" rIns="0" bIns="0" rtlCol="0">
            <a:spAutoFit/>
          </a:bodyPr>
          <a:lstStyle/>
          <a:p>
            <a:pPr marL="12700">
              <a:lnSpc>
                <a:spcPct val="100000"/>
              </a:lnSpc>
              <a:spcBef>
                <a:spcPts val="100"/>
              </a:spcBef>
            </a:pPr>
            <a:r>
              <a:rPr lang="en-US" sz="2200" b="1" spc="65" dirty="0">
                <a:solidFill>
                  <a:srgbClr val="F7F7F7"/>
                </a:solidFill>
                <a:latin typeface="Trebuchet MS"/>
                <a:cs typeface="Trebuchet MS"/>
              </a:rPr>
              <a:t>Ethereum price prediction</a:t>
            </a:r>
            <a:endParaRPr sz="2200" dirty="0">
              <a:latin typeface="Trebuchet MS"/>
              <a:cs typeface="Trebuchet MS"/>
            </a:endParaRPr>
          </a:p>
        </p:txBody>
      </p:sp>
      <p:grpSp>
        <p:nvGrpSpPr>
          <p:cNvPr id="4" name="object 4"/>
          <p:cNvGrpSpPr/>
          <p:nvPr/>
        </p:nvGrpSpPr>
        <p:grpSpPr>
          <a:xfrm>
            <a:off x="1030613" y="0"/>
            <a:ext cx="17257395" cy="8199120"/>
            <a:chOff x="1030613" y="0"/>
            <a:chExt cx="17257395" cy="8199120"/>
          </a:xfrm>
        </p:grpSpPr>
        <p:sp>
          <p:nvSpPr>
            <p:cNvPr id="5" name="object 5"/>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6" name="object 6"/>
            <p:cNvPicPr/>
            <p:nvPr/>
          </p:nvPicPr>
          <p:blipFill>
            <a:blip r:embed="rId4" cstate="print"/>
            <a:stretch>
              <a:fillRect/>
            </a:stretch>
          </p:blipFill>
          <p:spPr>
            <a:xfrm>
              <a:off x="1107804" y="1030816"/>
              <a:ext cx="317384" cy="477003"/>
            </a:xfrm>
            <a:prstGeom prst="rect">
              <a:avLst/>
            </a:prstGeom>
          </p:spPr>
        </p:pic>
        <p:pic>
          <p:nvPicPr>
            <p:cNvPr id="7" name="object 7"/>
            <p:cNvPicPr/>
            <p:nvPr/>
          </p:nvPicPr>
          <p:blipFill>
            <a:blip r:embed="rId5" cstate="print"/>
            <a:stretch>
              <a:fillRect/>
            </a:stretch>
          </p:blipFill>
          <p:spPr>
            <a:xfrm>
              <a:off x="10932549" y="0"/>
              <a:ext cx="7355451" cy="8198593"/>
            </a:xfrm>
            <a:prstGeom prst="rect">
              <a:avLst/>
            </a:prstGeom>
          </p:spPr>
        </p:pic>
      </p:grpSp>
      <p:sp>
        <p:nvSpPr>
          <p:cNvPr id="8" name="object 8"/>
          <p:cNvSpPr txBox="1">
            <a:spLocks noGrp="1"/>
          </p:cNvSpPr>
          <p:nvPr>
            <p:ph type="title"/>
          </p:nvPr>
        </p:nvSpPr>
        <p:spPr>
          <a:xfrm>
            <a:off x="1674365" y="4764999"/>
            <a:ext cx="9045595" cy="1090042"/>
          </a:xfrm>
          <a:prstGeom prst="rect">
            <a:avLst/>
          </a:prstGeom>
        </p:spPr>
        <p:txBody>
          <a:bodyPr vert="horz" wrap="square" lIns="0" tIns="12700" rIns="0" bIns="0" rtlCol="0">
            <a:spAutoFit/>
          </a:bodyPr>
          <a:lstStyle/>
          <a:p>
            <a:pPr marL="12700" marR="5080">
              <a:lnSpc>
                <a:spcPct val="100000"/>
              </a:lnSpc>
              <a:spcBef>
                <a:spcPts val="100"/>
              </a:spcBef>
            </a:pPr>
            <a:r>
              <a:rPr lang="en-US" sz="7000" spc="-350" dirty="0"/>
              <a:t>Thank you</a:t>
            </a:r>
            <a:r>
              <a:rPr sz="7000" spc="-25" dirty="0"/>
              <a:t>.</a:t>
            </a:r>
            <a:endParaRPr sz="7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8840" y="3512186"/>
            <a:ext cx="3990340" cy="1631314"/>
          </a:xfrm>
          <a:custGeom>
            <a:avLst/>
            <a:gdLst/>
            <a:ahLst/>
            <a:cxnLst/>
            <a:rect l="l" t="t" r="r" b="b"/>
            <a:pathLst>
              <a:path w="3990340" h="1631314">
                <a:moveTo>
                  <a:pt x="3608910" y="1630714"/>
                </a:moveTo>
                <a:lnTo>
                  <a:pt x="380999" y="1630714"/>
                </a:lnTo>
                <a:lnTo>
                  <a:pt x="333207" y="1627746"/>
                </a:lnTo>
                <a:lnTo>
                  <a:pt x="287187" y="1619078"/>
                </a:lnTo>
                <a:lnTo>
                  <a:pt x="243295" y="1605069"/>
                </a:lnTo>
                <a:lnTo>
                  <a:pt x="201889" y="1586074"/>
                </a:lnTo>
                <a:lnTo>
                  <a:pt x="163325" y="1562452"/>
                </a:lnTo>
                <a:lnTo>
                  <a:pt x="127962" y="1534558"/>
                </a:lnTo>
                <a:lnTo>
                  <a:pt x="96155" y="1502751"/>
                </a:lnTo>
                <a:lnTo>
                  <a:pt x="68262" y="1467388"/>
                </a:lnTo>
                <a:lnTo>
                  <a:pt x="44639" y="1428824"/>
                </a:lnTo>
                <a:lnTo>
                  <a:pt x="25645" y="1387418"/>
                </a:lnTo>
                <a:lnTo>
                  <a:pt x="11635" y="1343526"/>
                </a:lnTo>
                <a:lnTo>
                  <a:pt x="2968" y="1297506"/>
                </a:lnTo>
                <a:lnTo>
                  <a:pt x="0" y="1249721"/>
                </a:lnTo>
                <a:lnTo>
                  <a:pt x="0" y="380993"/>
                </a:lnTo>
                <a:lnTo>
                  <a:pt x="2968" y="333207"/>
                </a:lnTo>
                <a:lnTo>
                  <a:pt x="11635" y="287187"/>
                </a:lnTo>
                <a:lnTo>
                  <a:pt x="25645" y="243295"/>
                </a:lnTo>
                <a:lnTo>
                  <a:pt x="44639" y="201889"/>
                </a:lnTo>
                <a:lnTo>
                  <a:pt x="68262" y="163326"/>
                </a:lnTo>
                <a:lnTo>
                  <a:pt x="96155" y="127962"/>
                </a:lnTo>
                <a:lnTo>
                  <a:pt x="127962" y="96155"/>
                </a:lnTo>
                <a:lnTo>
                  <a:pt x="163325" y="68262"/>
                </a:lnTo>
                <a:lnTo>
                  <a:pt x="201889" y="44639"/>
                </a:lnTo>
                <a:lnTo>
                  <a:pt x="243295" y="25645"/>
                </a:lnTo>
                <a:lnTo>
                  <a:pt x="287187" y="11635"/>
                </a:lnTo>
                <a:lnTo>
                  <a:pt x="333207" y="2968"/>
                </a:lnTo>
                <a:lnTo>
                  <a:pt x="380996" y="0"/>
                </a:lnTo>
                <a:lnTo>
                  <a:pt x="3608913" y="0"/>
                </a:lnTo>
                <a:lnTo>
                  <a:pt x="3656702" y="2968"/>
                </a:lnTo>
                <a:lnTo>
                  <a:pt x="3702722" y="11635"/>
                </a:lnTo>
                <a:lnTo>
                  <a:pt x="3746614" y="25645"/>
                </a:lnTo>
                <a:lnTo>
                  <a:pt x="3788020" y="44639"/>
                </a:lnTo>
                <a:lnTo>
                  <a:pt x="3826584" y="68262"/>
                </a:lnTo>
                <a:lnTo>
                  <a:pt x="3861948" y="96155"/>
                </a:lnTo>
                <a:lnTo>
                  <a:pt x="3893755" y="127962"/>
                </a:lnTo>
                <a:lnTo>
                  <a:pt x="3921648" y="163326"/>
                </a:lnTo>
                <a:lnTo>
                  <a:pt x="3945270" y="201889"/>
                </a:lnTo>
                <a:lnTo>
                  <a:pt x="3964265" y="243295"/>
                </a:lnTo>
                <a:lnTo>
                  <a:pt x="3978275" y="287187"/>
                </a:lnTo>
                <a:lnTo>
                  <a:pt x="3986942" y="333207"/>
                </a:lnTo>
                <a:lnTo>
                  <a:pt x="3989910" y="380993"/>
                </a:lnTo>
                <a:lnTo>
                  <a:pt x="3989910" y="1249721"/>
                </a:lnTo>
                <a:lnTo>
                  <a:pt x="3986942" y="1297506"/>
                </a:lnTo>
                <a:lnTo>
                  <a:pt x="3978275" y="1343526"/>
                </a:lnTo>
                <a:lnTo>
                  <a:pt x="3964265" y="1387418"/>
                </a:lnTo>
                <a:lnTo>
                  <a:pt x="3945270" y="1428824"/>
                </a:lnTo>
                <a:lnTo>
                  <a:pt x="3921648" y="1467388"/>
                </a:lnTo>
                <a:lnTo>
                  <a:pt x="3893755" y="1502751"/>
                </a:lnTo>
                <a:lnTo>
                  <a:pt x="3861948" y="1534558"/>
                </a:lnTo>
                <a:lnTo>
                  <a:pt x="3826584" y="1562452"/>
                </a:lnTo>
                <a:lnTo>
                  <a:pt x="3788020" y="1586074"/>
                </a:lnTo>
                <a:lnTo>
                  <a:pt x="3746614" y="1605069"/>
                </a:lnTo>
                <a:lnTo>
                  <a:pt x="3702722" y="1619078"/>
                </a:lnTo>
                <a:lnTo>
                  <a:pt x="3656702" y="1627746"/>
                </a:lnTo>
                <a:lnTo>
                  <a:pt x="3608910" y="1630714"/>
                </a:lnTo>
                <a:close/>
              </a:path>
            </a:pathLst>
          </a:custGeom>
          <a:solidFill>
            <a:srgbClr val="FF007D"/>
          </a:solidFill>
        </p:spPr>
        <p:txBody>
          <a:bodyPr wrap="square" lIns="0" tIns="0" rIns="0" bIns="0" rtlCol="0"/>
          <a:lstStyle/>
          <a:p>
            <a:endParaRPr/>
          </a:p>
        </p:txBody>
      </p:sp>
      <p:sp>
        <p:nvSpPr>
          <p:cNvPr id="3" name="object 3"/>
          <p:cNvSpPr txBox="1"/>
          <p:nvPr/>
        </p:nvSpPr>
        <p:spPr>
          <a:xfrm>
            <a:off x="8856697" y="3823422"/>
            <a:ext cx="2532451" cy="1133644"/>
          </a:xfrm>
          <a:prstGeom prst="rect">
            <a:avLst/>
          </a:prstGeom>
        </p:spPr>
        <p:txBody>
          <a:bodyPr vert="horz" wrap="square" lIns="0" tIns="12700" rIns="0" bIns="0" rtlCol="0">
            <a:spAutoFit/>
          </a:bodyPr>
          <a:lstStyle/>
          <a:p>
            <a:pPr marL="12700">
              <a:lnSpc>
                <a:spcPct val="100000"/>
              </a:lnSpc>
              <a:spcBef>
                <a:spcPts val="100"/>
              </a:spcBef>
            </a:pPr>
            <a:r>
              <a:rPr lang="en-US" sz="2400" b="1" spc="-40" dirty="0">
                <a:solidFill>
                  <a:srgbClr val="F7F7F7"/>
                </a:solidFill>
                <a:latin typeface="Tahoma"/>
                <a:cs typeface="Tahoma"/>
              </a:rPr>
              <a:t>1 day</a:t>
            </a:r>
          </a:p>
          <a:p>
            <a:pPr marL="12700">
              <a:lnSpc>
                <a:spcPct val="100000"/>
              </a:lnSpc>
              <a:spcBef>
                <a:spcPts val="100"/>
              </a:spcBef>
            </a:pPr>
            <a:r>
              <a:rPr lang="en-US" sz="2400" b="1" spc="-40" dirty="0">
                <a:solidFill>
                  <a:srgbClr val="F7F7F7"/>
                </a:solidFill>
                <a:latin typeface="Tahoma"/>
                <a:cs typeface="Tahoma"/>
              </a:rPr>
              <a:t>which variables &amp; parameters</a:t>
            </a:r>
            <a:endParaRPr sz="2400" dirty="0">
              <a:latin typeface="Tahoma"/>
              <a:cs typeface="Tahoma"/>
            </a:endParaRPr>
          </a:p>
        </p:txBody>
      </p:sp>
      <p:pic>
        <p:nvPicPr>
          <p:cNvPr id="4" name="object 4"/>
          <p:cNvPicPr/>
          <p:nvPr/>
        </p:nvPicPr>
        <p:blipFill>
          <a:blip r:embed="rId2" cstate="print"/>
          <a:stretch>
            <a:fillRect/>
          </a:stretch>
        </p:blipFill>
        <p:spPr>
          <a:xfrm>
            <a:off x="8" y="7514956"/>
            <a:ext cx="8910609" cy="2771928"/>
          </a:xfrm>
          <a:prstGeom prst="rect">
            <a:avLst/>
          </a:prstGeom>
        </p:spPr>
      </p:pic>
      <p:sp>
        <p:nvSpPr>
          <p:cNvPr id="5" name="object 5"/>
          <p:cNvSpPr txBox="1"/>
          <p:nvPr/>
        </p:nvSpPr>
        <p:spPr>
          <a:xfrm>
            <a:off x="1016000" y="3789447"/>
            <a:ext cx="4693920" cy="1090042"/>
          </a:xfrm>
          <a:prstGeom prst="rect">
            <a:avLst/>
          </a:prstGeom>
        </p:spPr>
        <p:txBody>
          <a:bodyPr vert="horz" wrap="square" lIns="0" tIns="12700" rIns="0" bIns="0" rtlCol="0">
            <a:spAutoFit/>
          </a:bodyPr>
          <a:lstStyle/>
          <a:p>
            <a:pPr marL="12700">
              <a:lnSpc>
                <a:spcPct val="100000"/>
              </a:lnSpc>
              <a:spcBef>
                <a:spcPts val="100"/>
              </a:spcBef>
            </a:pPr>
            <a:r>
              <a:rPr sz="7000" b="1" spc="-35" dirty="0">
                <a:solidFill>
                  <a:srgbClr val="F7F7F7"/>
                </a:solidFill>
                <a:latin typeface="Tahoma"/>
                <a:cs typeface="Tahoma"/>
              </a:rPr>
              <a:t>Objectives</a:t>
            </a:r>
            <a:endParaRPr sz="7000" dirty="0">
              <a:latin typeface="Tahoma"/>
              <a:cs typeface="Tahoma"/>
            </a:endParaRPr>
          </a:p>
        </p:txBody>
      </p:sp>
      <p:sp>
        <p:nvSpPr>
          <p:cNvPr id="6" name="object 6"/>
          <p:cNvSpPr txBox="1"/>
          <p:nvPr/>
        </p:nvSpPr>
        <p:spPr>
          <a:xfrm>
            <a:off x="12703662" y="3586360"/>
            <a:ext cx="3740150" cy="1504258"/>
          </a:xfrm>
          <a:prstGeom prst="rect">
            <a:avLst/>
          </a:prstGeom>
        </p:spPr>
        <p:txBody>
          <a:bodyPr vert="horz" wrap="square" lIns="0" tIns="72390" rIns="0" bIns="0" rtlCol="0">
            <a:spAutoFit/>
          </a:bodyPr>
          <a:lstStyle/>
          <a:p>
            <a:pPr marL="12700">
              <a:lnSpc>
                <a:spcPct val="100000"/>
              </a:lnSpc>
              <a:spcBef>
                <a:spcPts val="570"/>
              </a:spcBef>
            </a:pPr>
            <a:r>
              <a:rPr sz="2200" b="1" spc="70" dirty="0">
                <a:solidFill>
                  <a:srgbClr val="F7F7F7"/>
                </a:solidFill>
                <a:latin typeface="Tahoma"/>
                <a:cs typeface="Tahoma"/>
              </a:rPr>
              <a:t>TARGET/</a:t>
            </a:r>
            <a:r>
              <a:rPr sz="2200" b="1" spc="-430" dirty="0">
                <a:solidFill>
                  <a:srgbClr val="F7F7F7"/>
                </a:solidFill>
                <a:latin typeface="Tahoma"/>
                <a:cs typeface="Tahoma"/>
              </a:rPr>
              <a:t> </a:t>
            </a:r>
            <a:r>
              <a:rPr sz="2200" b="1" dirty="0">
                <a:solidFill>
                  <a:srgbClr val="F7F7F7"/>
                </a:solidFill>
                <a:latin typeface="Tahoma"/>
                <a:cs typeface="Tahoma"/>
              </a:rPr>
              <a:t>OBJECTIVE</a:t>
            </a:r>
            <a:r>
              <a:rPr sz="2200" b="1" spc="355" dirty="0">
                <a:solidFill>
                  <a:srgbClr val="F7F7F7"/>
                </a:solidFill>
                <a:latin typeface="Tahoma"/>
                <a:cs typeface="Tahoma"/>
              </a:rPr>
              <a:t> </a:t>
            </a:r>
            <a:r>
              <a:rPr sz="2200" b="1" spc="140" dirty="0">
                <a:solidFill>
                  <a:srgbClr val="F7F7F7"/>
                </a:solidFill>
                <a:latin typeface="Tahoma"/>
                <a:cs typeface="Tahoma"/>
              </a:rPr>
              <a:t>#</a:t>
            </a:r>
            <a:r>
              <a:rPr sz="2200" b="1" spc="355" dirty="0">
                <a:solidFill>
                  <a:srgbClr val="F7F7F7"/>
                </a:solidFill>
                <a:latin typeface="Tahoma"/>
                <a:cs typeface="Tahoma"/>
              </a:rPr>
              <a:t> </a:t>
            </a:r>
            <a:r>
              <a:rPr sz="2200" b="1" spc="-50" dirty="0">
                <a:solidFill>
                  <a:srgbClr val="F7F7F7"/>
                </a:solidFill>
                <a:latin typeface="Tahoma"/>
                <a:cs typeface="Tahoma"/>
              </a:rPr>
              <a:t>1</a:t>
            </a:r>
            <a:endParaRPr lang="en-US" sz="2200" b="1" spc="-50" dirty="0">
              <a:solidFill>
                <a:srgbClr val="F7F7F7"/>
              </a:solidFill>
              <a:latin typeface="Tahoma"/>
              <a:cs typeface="Tahoma"/>
            </a:endParaRPr>
          </a:p>
          <a:p>
            <a:pPr marL="12700">
              <a:lnSpc>
                <a:spcPct val="100000"/>
              </a:lnSpc>
              <a:spcBef>
                <a:spcPts val="570"/>
              </a:spcBef>
            </a:pPr>
            <a:r>
              <a:rPr lang="en-GB" sz="2200" b="1" spc="-50" dirty="0">
                <a:solidFill>
                  <a:srgbClr val="F7F7F7"/>
                </a:solidFill>
                <a:latin typeface="Tahoma"/>
                <a:cs typeface="Tahoma"/>
              </a:rPr>
              <a:t>Understand steep by step the model and fine-tune the model for Ethereum. </a:t>
            </a:r>
            <a:endParaRPr sz="2200" dirty="0">
              <a:latin typeface="Tahoma"/>
              <a:cs typeface="Tahoma"/>
            </a:endParaRPr>
          </a:p>
        </p:txBody>
      </p:sp>
      <p:sp>
        <p:nvSpPr>
          <p:cNvPr id="7" name="object 7"/>
          <p:cNvSpPr/>
          <p:nvPr/>
        </p:nvSpPr>
        <p:spPr>
          <a:xfrm>
            <a:off x="8098840" y="5739065"/>
            <a:ext cx="3990340" cy="1631314"/>
          </a:xfrm>
          <a:custGeom>
            <a:avLst/>
            <a:gdLst/>
            <a:ahLst/>
            <a:cxnLst/>
            <a:rect l="l" t="t" r="r" b="b"/>
            <a:pathLst>
              <a:path w="3990340" h="1631315">
                <a:moveTo>
                  <a:pt x="3608910" y="1630714"/>
                </a:moveTo>
                <a:lnTo>
                  <a:pt x="380999" y="1630714"/>
                </a:lnTo>
                <a:lnTo>
                  <a:pt x="333207" y="1627746"/>
                </a:lnTo>
                <a:lnTo>
                  <a:pt x="287187" y="1619078"/>
                </a:lnTo>
                <a:lnTo>
                  <a:pt x="243295" y="1605069"/>
                </a:lnTo>
                <a:lnTo>
                  <a:pt x="201889" y="1586074"/>
                </a:lnTo>
                <a:lnTo>
                  <a:pt x="163325" y="1562452"/>
                </a:lnTo>
                <a:lnTo>
                  <a:pt x="127962" y="1534558"/>
                </a:lnTo>
                <a:lnTo>
                  <a:pt x="96155" y="1502751"/>
                </a:lnTo>
                <a:lnTo>
                  <a:pt x="68262" y="1467388"/>
                </a:lnTo>
                <a:lnTo>
                  <a:pt x="44639" y="1428824"/>
                </a:lnTo>
                <a:lnTo>
                  <a:pt x="25645" y="1387418"/>
                </a:lnTo>
                <a:lnTo>
                  <a:pt x="11635" y="1343526"/>
                </a:lnTo>
                <a:lnTo>
                  <a:pt x="2968" y="1297506"/>
                </a:lnTo>
                <a:lnTo>
                  <a:pt x="0" y="1249720"/>
                </a:lnTo>
                <a:lnTo>
                  <a:pt x="0" y="380993"/>
                </a:lnTo>
                <a:lnTo>
                  <a:pt x="2968" y="333207"/>
                </a:lnTo>
                <a:lnTo>
                  <a:pt x="11635" y="287187"/>
                </a:lnTo>
                <a:lnTo>
                  <a:pt x="25645" y="243295"/>
                </a:lnTo>
                <a:lnTo>
                  <a:pt x="44639" y="201889"/>
                </a:lnTo>
                <a:lnTo>
                  <a:pt x="68262" y="163326"/>
                </a:lnTo>
                <a:lnTo>
                  <a:pt x="96155" y="127962"/>
                </a:lnTo>
                <a:lnTo>
                  <a:pt x="127962" y="96155"/>
                </a:lnTo>
                <a:lnTo>
                  <a:pt x="163325" y="68262"/>
                </a:lnTo>
                <a:lnTo>
                  <a:pt x="201889" y="44639"/>
                </a:lnTo>
                <a:lnTo>
                  <a:pt x="243295" y="25645"/>
                </a:lnTo>
                <a:lnTo>
                  <a:pt x="287187" y="11635"/>
                </a:lnTo>
                <a:lnTo>
                  <a:pt x="333207" y="2968"/>
                </a:lnTo>
                <a:lnTo>
                  <a:pt x="380996" y="0"/>
                </a:lnTo>
                <a:lnTo>
                  <a:pt x="3608913" y="0"/>
                </a:lnTo>
                <a:lnTo>
                  <a:pt x="3656702" y="2968"/>
                </a:lnTo>
                <a:lnTo>
                  <a:pt x="3702722" y="11635"/>
                </a:lnTo>
                <a:lnTo>
                  <a:pt x="3746614" y="25645"/>
                </a:lnTo>
                <a:lnTo>
                  <a:pt x="3788020" y="44639"/>
                </a:lnTo>
                <a:lnTo>
                  <a:pt x="3826584" y="68262"/>
                </a:lnTo>
                <a:lnTo>
                  <a:pt x="3861948" y="96155"/>
                </a:lnTo>
                <a:lnTo>
                  <a:pt x="3893755" y="127962"/>
                </a:lnTo>
                <a:lnTo>
                  <a:pt x="3921648" y="163326"/>
                </a:lnTo>
                <a:lnTo>
                  <a:pt x="3945270" y="201889"/>
                </a:lnTo>
                <a:lnTo>
                  <a:pt x="3964265" y="243295"/>
                </a:lnTo>
                <a:lnTo>
                  <a:pt x="3978275" y="287187"/>
                </a:lnTo>
                <a:lnTo>
                  <a:pt x="3986942" y="333207"/>
                </a:lnTo>
                <a:lnTo>
                  <a:pt x="3989910" y="380993"/>
                </a:lnTo>
                <a:lnTo>
                  <a:pt x="3989910" y="1249720"/>
                </a:lnTo>
                <a:lnTo>
                  <a:pt x="3986942" y="1297506"/>
                </a:lnTo>
                <a:lnTo>
                  <a:pt x="3978275" y="1343526"/>
                </a:lnTo>
                <a:lnTo>
                  <a:pt x="3964265" y="1387418"/>
                </a:lnTo>
                <a:lnTo>
                  <a:pt x="3945270" y="1428824"/>
                </a:lnTo>
                <a:lnTo>
                  <a:pt x="3921648" y="1467388"/>
                </a:lnTo>
                <a:lnTo>
                  <a:pt x="3893755" y="1502751"/>
                </a:lnTo>
                <a:lnTo>
                  <a:pt x="3861948" y="1534558"/>
                </a:lnTo>
                <a:lnTo>
                  <a:pt x="3826584" y="1562452"/>
                </a:lnTo>
                <a:lnTo>
                  <a:pt x="3788020" y="1586074"/>
                </a:lnTo>
                <a:lnTo>
                  <a:pt x="3746614" y="1605069"/>
                </a:lnTo>
                <a:lnTo>
                  <a:pt x="3702722" y="1619078"/>
                </a:lnTo>
                <a:lnTo>
                  <a:pt x="3656702" y="1627746"/>
                </a:lnTo>
                <a:lnTo>
                  <a:pt x="3608910" y="1630714"/>
                </a:lnTo>
                <a:close/>
              </a:path>
            </a:pathLst>
          </a:custGeom>
          <a:solidFill>
            <a:srgbClr val="FF007D"/>
          </a:solidFill>
        </p:spPr>
        <p:txBody>
          <a:bodyPr wrap="square" lIns="0" tIns="0" rIns="0" bIns="0" rtlCol="0"/>
          <a:lstStyle/>
          <a:p>
            <a:endParaRPr dirty="0"/>
          </a:p>
        </p:txBody>
      </p:sp>
      <p:sp>
        <p:nvSpPr>
          <p:cNvPr id="8" name="object 8"/>
          <p:cNvSpPr txBox="1"/>
          <p:nvPr/>
        </p:nvSpPr>
        <p:spPr>
          <a:xfrm>
            <a:off x="8534400" y="6059227"/>
            <a:ext cx="3200399"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F7F7F7"/>
                </a:solidFill>
                <a:latin typeface="Tahoma"/>
                <a:cs typeface="Tahoma"/>
              </a:rPr>
              <a:t>1 month,  6 months , 1 years?</a:t>
            </a:r>
            <a:endParaRPr sz="2400" dirty="0">
              <a:latin typeface="Tahoma"/>
              <a:cs typeface="Tahoma"/>
            </a:endParaRPr>
          </a:p>
        </p:txBody>
      </p:sp>
      <p:sp>
        <p:nvSpPr>
          <p:cNvPr id="9" name="object 9"/>
          <p:cNvSpPr txBox="1"/>
          <p:nvPr/>
        </p:nvSpPr>
        <p:spPr>
          <a:xfrm>
            <a:off x="12703662" y="5763154"/>
            <a:ext cx="3740150" cy="1842812"/>
          </a:xfrm>
          <a:prstGeom prst="rect">
            <a:avLst/>
          </a:prstGeom>
        </p:spPr>
        <p:txBody>
          <a:bodyPr vert="horz" wrap="square" lIns="0" tIns="72390" rIns="0" bIns="0" rtlCol="0">
            <a:spAutoFit/>
          </a:bodyPr>
          <a:lstStyle/>
          <a:p>
            <a:pPr marL="12700">
              <a:lnSpc>
                <a:spcPct val="100000"/>
              </a:lnSpc>
              <a:spcBef>
                <a:spcPts val="570"/>
              </a:spcBef>
            </a:pPr>
            <a:r>
              <a:rPr sz="2200" b="1" spc="70" dirty="0">
                <a:solidFill>
                  <a:srgbClr val="F7F7F7"/>
                </a:solidFill>
                <a:latin typeface="Tahoma"/>
                <a:cs typeface="Tahoma"/>
              </a:rPr>
              <a:t>TARGET/</a:t>
            </a:r>
            <a:r>
              <a:rPr sz="2200" b="1" spc="-430" dirty="0">
                <a:solidFill>
                  <a:srgbClr val="F7F7F7"/>
                </a:solidFill>
                <a:latin typeface="Tahoma"/>
                <a:cs typeface="Tahoma"/>
              </a:rPr>
              <a:t> </a:t>
            </a:r>
            <a:r>
              <a:rPr sz="2200" b="1" dirty="0">
                <a:solidFill>
                  <a:srgbClr val="F7F7F7"/>
                </a:solidFill>
                <a:latin typeface="Tahoma"/>
                <a:cs typeface="Tahoma"/>
              </a:rPr>
              <a:t>OBJECTIVE</a:t>
            </a:r>
            <a:r>
              <a:rPr sz="2200" b="1" spc="355" dirty="0">
                <a:solidFill>
                  <a:srgbClr val="F7F7F7"/>
                </a:solidFill>
                <a:latin typeface="Tahoma"/>
                <a:cs typeface="Tahoma"/>
              </a:rPr>
              <a:t> </a:t>
            </a:r>
            <a:r>
              <a:rPr sz="2200" b="1" spc="140" dirty="0">
                <a:solidFill>
                  <a:srgbClr val="F7F7F7"/>
                </a:solidFill>
                <a:latin typeface="Tahoma"/>
                <a:cs typeface="Tahoma"/>
              </a:rPr>
              <a:t>#</a:t>
            </a:r>
            <a:r>
              <a:rPr sz="2200" b="1" spc="355" dirty="0">
                <a:solidFill>
                  <a:srgbClr val="F7F7F7"/>
                </a:solidFill>
                <a:latin typeface="Tahoma"/>
                <a:cs typeface="Tahoma"/>
              </a:rPr>
              <a:t> </a:t>
            </a:r>
            <a:r>
              <a:rPr sz="2200" b="1" spc="-50" dirty="0">
                <a:solidFill>
                  <a:srgbClr val="F7F7F7"/>
                </a:solidFill>
                <a:latin typeface="Tahoma"/>
                <a:cs typeface="Tahoma"/>
              </a:rPr>
              <a:t>2</a:t>
            </a:r>
            <a:endParaRPr lang="en-US" sz="2200" b="1" spc="-50" dirty="0">
              <a:solidFill>
                <a:srgbClr val="F7F7F7"/>
              </a:solidFill>
              <a:latin typeface="Tahoma"/>
              <a:cs typeface="Tahoma"/>
            </a:endParaRPr>
          </a:p>
          <a:p>
            <a:pPr marL="12700">
              <a:lnSpc>
                <a:spcPct val="100000"/>
              </a:lnSpc>
              <a:spcBef>
                <a:spcPts val="570"/>
              </a:spcBef>
            </a:pPr>
            <a:r>
              <a:rPr lang="en-GB" sz="2200" b="1" spc="-50" dirty="0">
                <a:solidFill>
                  <a:srgbClr val="F7F7F7"/>
                </a:solidFill>
                <a:latin typeface="Tahoma"/>
                <a:cs typeface="Tahoma"/>
              </a:rPr>
              <a:t>Tried different assemble deep learning models and timeframes on price predictions.</a:t>
            </a:r>
            <a:endParaRPr sz="2200" dirty="0">
              <a:latin typeface="Tahoma"/>
              <a:cs typeface="Tahoma"/>
            </a:endParaRPr>
          </a:p>
        </p:txBody>
      </p:sp>
      <p:grpSp>
        <p:nvGrpSpPr>
          <p:cNvPr id="10" name="object 10"/>
          <p:cNvGrpSpPr/>
          <p:nvPr/>
        </p:nvGrpSpPr>
        <p:grpSpPr>
          <a:xfrm>
            <a:off x="1071747" y="0"/>
            <a:ext cx="17216253" cy="10749758"/>
            <a:chOff x="1071747" y="-1259047"/>
            <a:chExt cx="17216253" cy="10749758"/>
          </a:xfrm>
        </p:grpSpPr>
        <p:pic>
          <p:nvPicPr>
            <p:cNvPr id="11" name="object 11"/>
            <p:cNvPicPr/>
            <p:nvPr/>
          </p:nvPicPr>
          <p:blipFill>
            <a:blip r:embed="rId3" cstate="print"/>
            <a:stretch>
              <a:fillRect/>
            </a:stretch>
          </p:blipFill>
          <p:spPr>
            <a:xfrm>
              <a:off x="12566140" y="-1259047"/>
              <a:ext cx="5721860" cy="4386068"/>
            </a:xfrm>
            <a:prstGeom prst="rect">
              <a:avLst/>
            </a:prstGeom>
          </p:spPr>
        </p:pic>
        <p:pic>
          <p:nvPicPr>
            <p:cNvPr id="12" name="object 12"/>
            <p:cNvPicPr/>
            <p:nvPr/>
          </p:nvPicPr>
          <p:blipFill>
            <a:blip r:embed="rId4" cstate="print"/>
            <a:stretch>
              <a:fillRect/>
            </a:stretch>
          </p:blipFill>
          <p:spPr>
            <a:xfrm>
              <a:off x="16757006" y="8985887"/>
              <a:ext cx="504824" cy="504824"/>
            </a:xfrm>
            <a:prstGeom prst="rect">
              <a:avLst/>
            </a:prstGeom>
          </p:spPr>
        </p:pic>
        <p:pic>
          <p:nvPicPr>
            <p:cNvPr id="13" name="object 13"/>
            <p:cNvPicPr/>
            <p:nvPr/>
          </p:nvPicPr>
          <p:blipFill>
            <a:blip r:embed="rId5" cstate="print"/>
            <a:stretch>
              <a:fillRect/>
            </a:stretch>
          </p:blipFill>
          <p:spPr>
            <a:xfrm>
              <a:off x="16959862" y="9124922"/>
              <a:ext cx="133354" cy="228091"/>
            </a:xfrm>
            <a:prstGeom prst="rect">
              <a:avLst/>
            </a:prstGeom>
          </p:spPr>
        </p:pic>
        <p:sp>
          <p:nvSpPr>
            <p:cNvPr id="14" name="object 14"/>
            <p:cNvSpPr/>
            <p:nvPr/>
          </p:nvSpPr>
          <p:spPr>
            <a:xfrm>
              <a:off x="1071747" y="-207178"/>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15" name="object 15"/>
            <p:cNvPicPr/>
            <p:nvPr/>
          </p:nvPicPr>
          <p:blipFill>
            <a:blip r:embed="rId6" cstate="print"/>
            <a:stretch>
              <a:fillRect/>
            </a:stretch>
          </p:blipFill>
          <p:spPr>
            <a:xfrm>
              <a:off x="1149275" y="-207178"/>
              <a:ext cx="317384" cy="477003"/>
            </a:xfrm>
            <a:prstGeom prst="rect">
              <a:avLst/>
            </a:prstGeom>
          </p:spPr>
        </p:pic>
      </p:grpSp>
      <p:sp>
        <p:nvSpPr>
          <p:cNvPr id="16" name="object 16"/>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25" dirty="0">
                <a:solidFill>
                  <a:srgbClr val="F7F7F7"/>
                </a:solidFill>
                <a:uFill>
                  <a:solidFill>
                    <a:srgbClr val="F7F7F7"/>
                  </a:solidFill>
                </a:uFill>
                <a:latin typeface="Tahoma"/>
                <a:cs typeface="Tahoma"/>
                <a:hlinkClick r:id="rId7" action="ppaction://hlinksldjump"/>
              </a:rPr>
              <a:t>Back</a:t>
            </a:r>
            <a:r>
              <a:rPr sz="1800" b="1" u="heavy" spc="-100" dirty="0">
                <a:solidFill>
                  <a:srgbClr val="F7F7F7"/>
                </a:solidFill>
                <a:uFill>
                  <a:solidFill>
                    <a:srgbClr val="F7F7F7"/>
                  </a:solidFill>
                </a:uFill>
                <a:latin typeface="Tahoma"/>
                <a:cs typeface="Tahoma"/>
                <a:hlinkClick r:id="rId7" action="ppaction://hlinksldjump"/>
              </a:rPr>
              <a:t> </a:t>
            </a:r>
            <a:r>
              <a:rPr sz="1800" b="1" u="heavy" spc="-30" dirty="0">
                <a:solidFill>
                  <a:srgbClr val="F7F7F7"/>
                </a:solidFill>
                <a:uFill>
                  <a:solidFill>
                    <a:srgbClr val="F7F7F7"/>
                  </a:solidFill>
                </a:uFill>
                <a:latin typeface="Tahoma"/>
                <a:cs typeface="Tahoma"/>
                <a:hlinkClick r:id="rId7" action="ppaction://hlinksldjump"/>
              </a:rPr>
              <a:t>to</a:t>
            </a:r>
            <a:r>
              <a:rPr sz="1800" b="1" u="heavy" spc="-95" dirty="0">
                <a:solidFill>
                  <a:srgbClr val="F7F7F7"/>
                </a:solidFill>
                <a:uFill>
                  <a:solidFill>
                    <a:srgbClr val="F7F7F7"/>
                  </a:solidFill>
                </a:uFill>
                <a:latin typeface="Tahoma"/>
                <a:cs typeface="Tahoma"/>
                <a:hlinkClick r:id="rId7" action="ppaction://hlinksldjump"/>
              </a:rPr>
              <a:t> </a:t>
            </a:r>
            <a:r>
              <a:rPr sz="1800" b="1" u="heavy" spc="-20" dirty="0">
                <a:solidFill>
                  <a:srgbClr val="F7F7F7"/>
                </a:solidFill>
                <a:uFill>
                  <a:solidFill>
                    <a:srgbClr val="F7F7F7"/>
                  </a:solidFill>
                </a:uFill>
                <a:latin typeface="Tahoma"/>
                <a:cs typeface="Tahoma"/>
                <a:hlinkClick r:id="rId7" action="ppaction://hlinksldjump"/>
              </a:rPr>
              <a:t>Agenda</a:t>
            </a:r>
            <a:endParaRPr sz="1800">
              <a:latin typeface="Tahoma"/>
              <a:cs typeface="Tahoma"/>
            </a:endParaRPr>
          </a:p>
        </p:txBody>
      </p:sp>
      <p:sp>
        <p:nvSpPr>
          <p:cNvPr id="17" name="object 17"/>
          <p:cNvSpPr txBox="1"/>
          <p:nvPr/>
        </p:nvSpPr>
        <p:spPr>
          <a:xfrm>
            <a:off x="1674365" y="1071757"/>
            <a:ext cx="4421635" cy="702756"/>
          </a:xfrm>
          <a:prstGeom prst="rect">
            <a:avLst/>
          </a:prstGeom>
        </p:spPr>
        <p:txBody>
          <a:bodyPr vert="horz" wrap="square" lIns="0" tIns="12700" rIns="0" bIns="0" rtlCol="0">
            <a:spAutoFit/>
          </a:bodyPr>
          <a:lstStyle/>
          <a:p>
            <a:pPr marL="12700">
              <a:lnSpc>
                <a:spcPct val="100000"/>
              </a:lnSpc>
              <a:spcBef>
                <a:spcPts val="100"/>
              </a:spcBef>
            </a:pPr>
            <a:r>
              <a:rPr lang="en-GB" sz="2200" dirty="0">
                <a:solidFill>
                  <a:schemeClr val="bg1"/>
                </a:solidFill>
                <a:latin typeface="Trebuchet MS"/>
                <a:cs typeface="Trebuchet MS"/>
              </a:rPr>
              <a:t>Ethereum Price Prediction</a:t>
            </a:r>
          </a:p>
          <a:p>
            <a:pPr marL="12700">
              <a:lnSpc>
                <a:spcPct val="100000"/>
              </a:lnSpc>
              <a:spcBef>
                <a:spcPts val="100"/>
              </a:spcBef>
            </a:pPr>
            <a:endParaRPr lang="en-GB" sz="2200" dirty="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99326" y="2666419"/>
            <a:ext cx="2464435" cy="1003300"/>
          </a:xfrm>
          <a:custGeom>
            <a:avLst/>
            <a:gdLst/>
            <a:ahLst/>
            <a:cxnLst/>
            <a:rect l="l" t="t" r="r" b="b"/>
            <a:pathLst>
              <a:path w="2464434" h="1003300">
                <a:moveTo>
                  <a:pt x="2083054" y="1002783"/>
                </a:moveTo>
                <a:lnTo>
                  <a:pt x="380999" y="1002783"/>
                </a:lnTo>
                <a:lnTo>
                  <a:pt x="330919" y="999478"/>
                </a:lnTo>
                <a:lnTo>
                  <a:pt x="282121" y="989729"/>
                </a:lnTo>
                <a:lnTo>
                  <a:pt x="235197" y="973781"/>
                </a:lnTo>
                <a:lnTo>
                  <a:pt x="190739" y="951878"/>
                </a:lnTo>
                <a:lnTo>
                  <a:pt x="149340" y="924266"/>
                </a:lnTo>
                <a:lnTo>
                  <a:pt x="111592"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2" y="111592"/>
                </a:lnTo>
                <a:lnTo>
                  <a:pt x="149340" y="78516"/>
                </a:lnTo>
                <a:lnTo>
                  <a:pt x="190739" y="50904"/>
                </a:lnTo>
                <a:lnTo>
                  <a:pt x="235197" y="29001"/>
                </a:lnTo>
                <a:lnTo>
                  <a:pt x="282121" y="13053"/>
                </a:lnTo>
                <a:lnTo>
                  <a:pt x="330919" y="3304"/>
                </a:lnTo>
                <a:lnTo>
                  <a:pt x="380999" y="0"/>
                </a:lnTo>
                <a:lnTo>
                  <a:pt x="2083054" y="0"/>
                </a:lnTo>
                <a:lnTo>
                  <a:pt x="2133134" y="3304"/>
                </a:lnTo>
                <a:lnTo>
                  <a:pt x="2181932" y="13053"/>
                </a:lnTo>
                <a:lnTo>
                  <a:pt x="2228856" y="29001"/>
                </a:lnTo>
                <a:lnTo>
                  <a:pt x="2273314" y="50904"/>
                </a:lnTo>
                <a:lnTo>
                  <a:pt x="2314713" y="78516"/>
                </a:lnTo>
                <a:lnTo>
                  <a:pt x="2352462" y="111592"/>
                </a:lnTo>
                <a:lnTo>
                  <a:pt x="2385537" y="149340"/>
                </a:lnTo>
                <a:lnTo>
                  <a:pt x="2413149" y="190739"/>
                </a:lnTo>
                <a:lnTo>
                  <a:pt x="2435052" y="235197"/>
                </a:lnTo>
                <a:lnTo>
                  <a:pt x="2451000" y="282121"/>
                </a:lnTo>
                <a:lnTo>
                  <a:pt x="2460749" y="330919"/>
                </a:lnTo>
                <a:lnTo>
                  <a:pt x="2464054" y="380999"/>
                </a:lnTo>
                <a:lnTo>
                  <a:pt x="2464054" y="621783"/>
                </a:lnTo>
                <a:lnTo>
                  <a:pt x="2460749" y="671863"/>
                </a:lnTo>
                <a:lnTo>
                  <a:pt x="2451000" y="720661"/>
                </a:lnTo>
                <a:lnTo>
                  <a:pt x="2435052" y="767585"/>
                </a:lnTo>
                <a:lnTo>
                  <a:pt x="2413149" y="812043"/>
                </a:lnTo>
                <a:lnTo>
                  <a:pt x="2385537" y="853442"/>
                </a:lnTo>
                <a:lnTo>
                  <a:pt x="2352462" y="891190"/>
                </a:lnTo>
                <a:lnTo>
                  <a:pt x="2314713" y="924266"/>
                </a:lnTo>
                <a:lnTo>
                  <a:pt x="2273314" y="951878"/>
                </a:lnTo>
                <a:lnTo>
                  <a:pt x="2228856" y="973781"/>
                </a:lnTo>
                <a:lnTo>
                  <a:pt x="2181932" y="989729"/>
                </a:lnTo>
                <a:lnTo>
                  <a:pt x="2133134" y="999478"/>
                </a:lnTo>
                <a:lnTo>
                  <a:pt x="2083054" y="1002783"/>
                </a:lnTo>
                <a:close/>
              </a:path>
            </a:pathLst>
          </a:custGeom>
          <a:solidFill>
            <a:srgbClr val="FF007D"/>
          </a:solidFill>
        </p:spPr>
        <p:txBody>
          <a:bodyPr wrap="square" lIns="0" tIns="0" rIns="0" bIns="0" rtlCol="0"/>
          <a:lstStyle/>
          <a:p>
            <a:endParaRPr/>
          </a:p>
        </p:txBody>
      </p:sp>
      <p:sp>
        <p:nvSpPr>
          <p:cNvPr id="3" name="object 3"/>
          <p:cNvSpPr txBox="1"/>
          <p:nvPr/>
        </p:nvSpPr>
        <p:spPr>
          <a:xfrm>
            <a:off x="7135861" y="2931808"/>
            <a:ext cx="1598950" cy="443711"/>
          </a:xfrm>
          <a:prstGeom prst="rect">
            <a:avLst/>
          </a:prstGeom>
        </p:spPr>
        <p:txBody>
          <a:bodyPr vert="horz" wrap="square" lIns="0" tIns="12700" rIns="0" bIns="0" rtlCol="0">
            <a:spAutoFit/>
          </a:bodyPr>
          <a:lstStyle/>
          <a:p>
            <a:pPr marL="12700">
              <a:lnSpc>
                <a:spcPct val="100000"/>
              </a:lnSpc>
              <a:spcBef>
                <a:spcPts val="100"/>
              </a:spcBef>
            </a:pPr>
            <a:r>
              <a:rPr lang="en-US" sz="2800" b="1" spc="-20" dirty="0">
                <a:solidFill>
                  <a:srgbClr val="F7F7F7"/>
                </a:solidFill>
                <a:latin typeface="Trebuchet MS"/>
                <a:cs typeface="Trebuchet MS"/>
              </a:rPr>
              <a:t>11-14.03</a:t>
            </a:r>
            <a:endParaRPr sz="2800" dirty="0">
              <a:latin typeface="Trebuchet MS"/>
              <a:cs typeface="Trebuchet MS"/>
            </a:endParaRPr>
          </a:p>
        </p:txBody>
      </p:sp>
      <p:sp>
        <p:nvSpPr>
          <p:cNvPr id="4" name="object 4"/>
          <p:cNvSpPr/>
          <p:nvPr/>
        </p:nvSpPr>
        <p:spPr>
          <a:xfrm>
            <a:off x="9420045" y="2666419"/>
            <a:ext cx="2451735" cy="1003300"/>
          </a:xfrm>
          <a:custGeom>
            <a:avLst/>
            <a:gdLst/>
            <a:ahLst/>
            <a:cxnLst/>
            <a:rect l="l" t="t" r="r" b="b"/>
            <a:pathLst>
              <a:path w="2451734" h="1003300">
                <a:moveTo>
                  <a:pt x="2070559" y="1002783"/>
                </a:moveTo>
                <a:lnTo>
                  <a:pt x="380999" y="1002783"/>
                </a:lnTo>
                <a:lnTo>
                  <a:pt x="330919" y="999478"/>
                </a:lnTo>
                <a:lnTo>
                  <a:pt x="282121" y="989729"/>
                </a:lnTo>
                <a:lnTo>
                  <a:pt x="235197" y="973781"/>
                </a:lnTo>
                <a:lnTo>
                  <a:pt x="190739" y="951878"/>
                </a:lnTo>
                <a:lnTo>
                  <a:pt x="149340" y="924266"/>
                </a:lnTo>
                <a:lnTo>
                  <a:pt x="111591"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1" y="111592"/>
                </a:lnTo>
                <a:lnTo>
                  <a:pt x="149340" y="78516"/>
                </a:lnTo>
                <a:lnTo>
                  <a:pt x="190739" y="50904"/>
                </a:lnTo>
                <a:lnTo>
                  <a:pt x="235197" y="29001"/>
                </a:lnTo>
                <a:lnTo>
                  <a:pt x="282121" y="13053"/>
                </a:lnTo>
                <a:lnTo>
                  <a:pt x="330919" y="3304"/>
                </a:lnTo>
                <a:lnTo>
                  <a:pt x="380999" y="0"/>
                </a:lnTo>
                <a:lnTo>
                  <a:pt x="2070559" y="0"/>
                </a:lnTo>
                <a:lnTo>
                  <a:pt x="2120640" y="3304"/>
                </a:lnTo>
                <a:lnTo>
                  <a:pt x="2169438" y="13053"/>
                </a:lnTo>
                <a:lnTo>
                  <a:pt x="2216362" y="29001"/>
                </a:lnTo>
                <a:lnTo>
                  <a:pt x="2260820" y="50904"/>
                </a:lnTo>
                <a:lnTo>
                  <a:pt x="2302219" y="78516"/>
                </a:lnTo>
                <a:lnTo>
                  <a:pt x="2339967" y="111592"/>
                </a:lnTo>
                <a:lnTo>
                  <a:pt x="2373043" y="149340"/>
                </a:lnTo>
                <a:lnTo>
                  <a:pt x="2400655" y="190739"/>
                </a:lnTo>
                <a:lnTo>
                  <a:pt x="2422558" y="235197"/>
                </a:lnTo>
                <a:lnTo>
                  <a:pt x="2438507" y="282121"/>
                </a:lnTo>
                <a:lnTo>
                  <a:pt x="2448256" y="330919"/>
                </a:lnTo>
                <a:lnTo>
                  <a:pt x="2451560" y="380999"/>
                </a:lnTo>
                <a:lnTo>
                  <a:pt x="2451560" y="621783"/>
                </a:lnTo>
                <a:lnTo>
                  <a:pt x="2448256" y="671863"/>
                </a:lnTo>
                <a:lnTo>
                  <a:pt x="2438507" y="720661"/>
                </a:lnTo>
                <a:lnTo>
                  <a:pt x="2422558" y="767585"/>
                </a:lnTo>
                <a:lnTo>
                  <a:pt x="2400655" y="812043"/>
                </a:lnTo>
                <a:lnTo>
                  <a:pt x="2373043" y="853442"/>
                </a:lnTo>
                <a:lnTo>
                  <a:pt x="2339967" y="891190"/>
                </a:lnTo>
                <a:lnTo>
                  <a:pt x="2302219" y="924266"/>
                </a:lnTo>
                <a:lnTo>
                  <a:pt x="2260820" y="951878"/>
                </a:lnTo>
                <a:lnTo>
                  <a:pt x="2216362" y="973781"/>
                </a:lnTo>
                <a:lnTo>
                  <a:pt x="2169438" y="989729"/>
                </a:lnTo>
                <a:lnTo>
                  <a:pt x="2120640" y="999478"/>
                </a:lnTo>
                <a:lnTo>
                  <a:pt x="2070559" y="1002783"/>
                </a:lnTo>
                <a:close/>
              </a:path>
            </a:pathLst>
          </a:custGeom>
          <a:solidFill>
            <a:srgbClr val="2566FF"/>
          </a:solidFill>
        </p:spPr>
        <p:txBody>
          <a:bodyPr wrap="square" lIns="0" tIns="0" rIns="0" bIns="0" rtlCol="0"/>
          <a:lstStyle/>
          <a:p>
            <a:endParaRPr/>
          </a:p>
        </p:txBody>
      </p:sp>
      <p:sp>
        <p:nvSpPr>
          <p:cNvPr id="5" name="object 5"/>
          <p:cNvSpPr txBox="1"/>
          <p:nvPr/>
        </p:nvSpPr>
        <p:spPr>
          <a:xfrm>
            <a:off x="9916185" y="2918161"/>
            <a:ext cx="1682826" cy="443711"/>
          </a:xfrm>
          <a:prstGeom prst="rect">
            <a:avLst/>
          </a:prstGeom>
        </p:spPr>
        <p:txBody>
          <a:bodyPr vert="horz" wrap="square" lIns="0" tIns="12700" rIns="0" bIns="0" rtlCol="0">
            <a:spAutoFit/>
          </a:bodyPr>
          <a:lstStyle/>
          <a:p>
            <a:pPr marL="12700">
              <a:lnSpc>
                <a:spcPct val="100000"/>
              </a:lnSpc>
              <a:spcBef>
                <a:spcPts val="100"/>
              </a:spcBef>
            </a:pPr>
            <a:r>
              <a:rPr lang="en-US" sz="2800" b="1" spc="-20" dirty="0">
                <a:solidFill>
                  <a:srgbClr val="F7F7F7"/>
                </a:solidFill>
                <a:latin typeface="Trebuchet MS"/>
                <a:cs typeface="Trebuchet MS"/>
              </a:rPr>
              <a:t>15-17.03</a:t>
            </a:r>
            <a:endParaRPr sz="2800" dirty="0">
              <a:latin typeface="Trebuchet MS"/>
              <a:cs typeface="Trebuchet MS"/>
            </a:endParaRPr>
          </a:p>
        </p:txBody>
      </p:sp>
      <p:sp>
        <p:nvSpPr>
          <p:cNvPr id="6" name="object 6"/>
          <p:cNvSpPr/>
          <p:nvPr/>
        </p:nvSpPr>
        <p:spPr>
          <a:xfrm>
            <a:off x="14814627" y="2666419"/>
            <a:ext cx="2435225" cy="1007744"/>
          </a:xfrm>
          <a:custGeom>
            <a:avLst/>
            <a:gdLst/>
            <a:ahLst/>
            <a:cxnLst/>
            <a:rect l="l" t="t" r="r" b="b"/>
            <a:pathLst>
              <a:path w="2435225" h="1007745">
                <a:moveTo>
                  <a:pt x="2063672" y="1007482"/>
                </a:moveTo>
                <a:lnTo>
                  <a:pt x="380999" y="1007482"/>
                </a:lnTo>
                <a:lnTo>
                  <a:pt x="330919" y="1004178"/>
                </a:lnTo>
                <a:lnTo>
                  <a:pt x="282121" y="994429"/>
                </a:lnTo>
                <a:lnTo>
                  <a:pt x="235197" y="978480"/>
                </a:lnTo>
                <a:lnTo>
                  <a:pt x="190740" y="956577"/>
                </a:lnTo>
                <a:lnTo>
                  <a:pt x="149341" y="928965"/>
                </a:lnTo>
                <a:lnTo>
                  <a:pt x="111592" y="895890"/>
                </a:lnTo>
                <a:lnTo>
                  <a:pt x="78516" y="858141"/>
                </a:lnTo>
                <a:lnTo>
                  <a:pt x="50904" y="816742"/>
                </a:lnTo>
                <a:lnTo>
                  <a:pt x="29001" y="772284"/>
                </a:lnTo>
                <a:lnTo>
                  <a:pt x="13053" y="725360"/>
                </a:lnTo>
                <a:lnTo>
                  <a:pt x="3304" y="676562"/>
                </a:lnTo>
                <a:lnTo>
                  <a:pt x="0" y="626482"/>
                </a:lnTo>
                <a:lnTo>
                  <a:pt x="0" y="380999"/>
                </a:lnTo>
                <a:lnTo>
                  <a:pt x="3304" y="330919"/>
                </a:lnTo>
                <a:lnTo>
                  <a:pt x="13053" y="282121"/>
                </a:lnTo>
                <a:lnTo>
                  <a:pt x="29001" y="235197"/>
                </a:lnTo>
                <a:lnTo>
                  <a:pt x="50904" y="190739"/>
                </a:lnTo>
                <a:lnTo>
                  <a:pt x="78516" y="149340"/>
                </a:lnTo>
                <a:lnTo>
                  <a:pt x="111592" y="111592"/>
                </a:lnTo>
                <a:lnTo>
                  <a:pt x="149341" y="78516"/>
                </a:lnTo>
                <a:lnTo>
                  <a:pt x="190740" y="50904"/>
                </a:lnTo>
                <a:lnTo>
                  <a:pt x="235197" y="29001"/>
                </a:lnTo>
                <a:lnTo>
                  <a:pt x="282121" y="13053"/>
                </a:lnTo>
                <a:lnTo>
                  <a:pt x="330919" y="3304"/>
                </a:lnTo>
                <a:lnTo>
                  <a:pt x="380999" y="0"/>
                </a:lnTo>
                <a:lnTo>
                  <a:pt x="2063672" y="0"/>
                </a:lnTo>
                <a:lnTo>
                  <a:pt x="2113753" y="3304"/>
                </a:lnTo>
                <a:lnTo>
                  <a:pt x="2162551" y="13053"/>
                </a:lnTo>
                <a:lnTo>
                  <a:pt x="2209475" y="29001"/>
                </a:lnTo>
                <a:lnTo>
                  <a:pt x="2253933" y="50904"/>
                </a:lnTo>
                <a:lnTo>
                  <a:pt x="2295331" y="78516"/>
                </a:lnTo>
                <a:lnTo>
                  <a:pt x="2333080" y="111592"/>
                </a:lnTo>
                <a:lnTo>
                  <a:pt x="2366156" y="149340"/>
                </a:lnTo>
                <a:lnTo>
                  <a:pt x="2393768" y="190739"/>
                </a:lnTo>
                <a:lnTo>
                  <a:pt x="2415671" y="235197"/>
                </a:lnTo>
                <a:lnTo>
                  <a:pt x="2431619" y="282121"/>
                </a:lnTo>
                <a:lnTo>
                  <a:pt x="2435152" y="299806"/>
                </a:lnTo>
                <a:lnTo>
                  <a:pt x="2435152" y="707676"/>
                </a:lnTo>
                <a:lnTo>
                  <a:pt x="2415671" y="772284"/>
                </a:lnTo>
                <a:lnTo>
                  <a:pt x="2393768" y="816742"/>
                </a:lnTo>
                <a:lnTo>
                  <a:pt x="2366156" y="858141"/>
                </a:lnTo>
                <a:lnTo>
                  <a:pt x="2333080" y="895890"/>
                </a:lnTo>
                <a:lnTo>
                  <a:pt x="2295331" y="928965"/>
                </a:lnTo>
                <a:lnTo>
                  <a:pt x="2253933" y="956577"/>
                </a:lnTo>
                <a:lnTo>
                  <a:pt x="2209475" y="978480"/>
                </a:lnTo>
                <a:lnTo>
                  <a:pt x="2162551" y="994429"/>
                </a:lnTo>
                <a:lnTo>
                  <a:pt x="2113753" y="1004178"/>
                </a:lnTo>
                <a:lnTo>
                  <a:pt x="2063672" y="1007482"/>
                </a:lnTo>
                <a:close/>
              </a:path>
            </a:pathLst>
          </a:custGeom>
          <a:solidFill>
            <a:srgbClr val="2566FF"/>
          </a:solidFill>
        </p:spPr>
        <p:txBody>
          <a:bodyPr wrap="square" lIns="0" tIns="0" rIns="0" bIns="0" rtlCol="0"/>
          <a:lstStyle/>
          <a:p>
            <a:endParaRPr/>
          </a:p>
        </p:txBody>
      </p:sp>
      <p:sp>
        <p:nvSpPr>
          <p:cNvPr id="7" name="object 7"/>
          <p:cNvSpPr txBox="1"/>
          <p:nvPr/>
        </p:nvSpPr>
        <p:spPr>
          <a:xfrm>
            <a:off x="15246251" y="2882808"/>
            <a:ext cx="2254223" cy="474489"/>
          </a:xfrm>
          <a:prstGeom prst="rect">
            <a:avLst/>
          </a:prstGeom>
        </p:spPr>
        <p:txBody>
          <a:bodyPr vert="horz" wrap="square" lIns="0" tIns="12700" rIns="0" bIns="0" rtlCol="0">
            <a:spAutoFit/>
          </a:bodyPr>
          <a:lstStyle/>
          <a:p>
            <a:pPr marL="12700">
              <a:lnSpc>
                <a:spcPct val="100000"/>
              </a:lnSpc>
              <a:spcBef>
                <a:spcPts val="100"/>
              </a:spcBef>
            </a:pPr>
            <a:r>
              <a:rPr lang="en-US" sz="3000" b="1" spc="-20" dirty="0">
                <a:solidFill>
                  <a:srgbClr val="F7F7F7"/>
                </a:solidFill>
                <a:latin typeface="Trebuchet MS"/>
                <a:cs typeface="Trebuchet MS"/>
              </a:rPr>
              <a:t>27-31.03</a:t>
            </a:r>
            <a:endParaRPr sz="3000" dirty="0">
              <a:latin typeface="Trebuchet MS"/>
              <a:cs typeface="Trebuchet MS"/>
            </a:endParaRPr>
          </a:p>
        </p:txBody>
      </p:sp>
      <p:sp>
        <p:nvSpPr>
          <p:cNvPr id="8" name="object 8"/>
          <p:cNvSpPr/>
          <p:nvPr/>
        </p:nvSpPr>
        <p:spPr>
          <a:xfrm>
            <a:off x="12128780" y="2666419"/>
            <a:ext cx="2435225" cy="1004569"/>
          </a:xfrm>
          <a:custGeom>
            <a:avLst/>
            <a:gdLst/>
            <a:ahLst/>
            <a:cxnLst/>
            <a:rect l="l" t="t" r="r" b="b"/>
            <a:pathLst>
              <a:path w="2435225" h="1004570">
                <a:moveTo>
                  <a:pt x="2060514" y="1004089"/>
                </a:moveTo>
                <a:lnTo>
                  <a:pt x="380999" y="1004089"/>
                </a:lnTo>
                <a:lnTo>
                  <a:pt x="330919" y="1000785"/>
                </a:lnTo>
                <a:lnTo>
                  <a:pt x="282121" y="991036"/>
                </a:lnTo>
                <a:lnTo>
                  <a:pt x="235197" y="975087"/>
                </a:lnTo>
                <a:lnTo>
                  <a:pt x="190739" y="953184"/>
                </a:lnTo>
                <a:lnTo>
                  <a:pt x="149340" y="925572"/>
                </a:lnTo>
                <a:lnTo>
                  <a:pt x="111591" y="892497"/>
                </a:lnTo>
                <a:lnTo>
                  <a:pt x="78516" y="854748"/>
                </a:lnTo>
                <a:lnTo>
                  <a:pt x="50904" y="813349"/>
                </a:lnTo>
                <a:lnTo>
                  <a:pt x="29001" y="768891"/>
                </a:lnTo>
                <a:lnTo>
                  <a:pt x="13052" y="721967"/>
                </a:lnTo>
                <a:lnTo>
                  <a:pt x="3303" y="673169"/>
                </a:lnTo>
                <a:lnTo>
                  <a:pt x="0" y="623095"/>
                </a:lnTo>
                <a:lnTo>
                  <a:pt x="0" y="380993"/>
                </a:lnTo>
                <a:lnTo>
                  <a:pt x="3303" y="330919"/>
                </a:lnTo>
                <a:lnTo>
                  <a:pt x="13052" y="282121"/>
                </a:lnTo>
                <a:lnTo>
                  <a:pt x="29001" y="235197"/>
                </a:lnTo>
                <a:lnTo>
                  <a:pt x="50904" y="190739"/>
                </a:lnTo>
                <a:lnTo>
                  <a:pt x="78516" y="149340"/>
                </a:lnTo>
                <a:lnTo>
                  <a:pt x="111591" y="111592"/>
                </a:lnTo>
                <a:lnTo>
                  <a:pt x="149340" y="78516"/>
                </a:lnTo>
                <a:lnTo>
                  <a:pt x="190739" y="50904"/>
                </a:lnTo>
                <a:lnTo>
                  <a:pt x="235197" y="29001"/>
                </a:lnTo>
                <a:lnTo>
                  <a:pt x="282121" y="13053"/>
                </a:lnTo>
                <a:lnTo>
                  <a:pt x="330919" y="3304"/>
                </a:lnTo>
                <a:lnTo>
                  <a:pt x="380999" y="0"/>
                </a:lnTo>
                <a:lnTo>
                  <a:pt x="2060514" y="0"/>
                </a:lnTo>
                <a:lnTo>
                  <a:pt x="2110594" y="3304"/>
                </a:lnTo>
                <a:lnTo>
                  <a:pt x="2159392" y="13053"/>
                </a:lnTo>
                <a:lnTo>
                  <a:pt x="2206316" y="29001"/>
                </a:lnTo>
                <a:lnTo>
                  <a:pt x="2250774" y="50904"/>
                </a:lnTo>
                <a:lnTo>
                  <a:pt x="2292173" y="78516"/>
                </a:lnTo>
                <a:lnTo>
                  <a:pt x="2329921" y="111592"/>
                </a:lnTo>
                <a:lnTo>
                  <a:pt x="2362997" y="149340"/>
                </a:lnTo>
                <a:lnTo>
                  <a:pt x="2390609" y="190739"/>
                </a:lnTo>
                <a:lnTo>
                  <a:pt x="2412512" y="235197"/>
                </a:lnTo>
                <a:lnTo>
                  <a:pt x="2428461" y="282121"/>
                </a:lnTo>
                <a:lnTo>
                  <a:pt x="2435153" y="315619"/>
                </a:lnTo>
                <a:lnTo>
                  <a:pt x="2435153" y="688470"/>
                </a:lnTo>
                <a:lnTo>
                  <a:pt x="2412512" y="768891"/>
                </a:lnTo>
                <a:lnTo>
                  <a:pt x="2390609" y="813349"/>
                </a:lnTo>
                <a:lnTo>
                  <a:pt x="2362997" y="854748"/>
                </a:lnTo>
                <a:lnTo>
                  <a:pt x="2329921" y="892497"/>
                </a:lnTo>
                <a:lnTo>
                  <a:pt x="2292173" y="925572"/>
                </a:lnTo>
                <a:lnTo>
                  <a:pt x="2250774" y="953184"/>
                </a:lnTo>
                <a:lnTo>
                  <a:pt x="2206316" y="975087"/>
                </a:lnTo>
                <a:lnTo>
                  <a:pt x="2159392" y="991036"/>
                </a:lnTo>
                <a:lnTo>
                  <a:pt x="2110594" y="1000785"/>
                </a:lnTo>
                <a:lnTo>
                  <a:pt x="2060514" y="1004089"/>
                </a:lnTo>
                <a:close/>
              </a:path>
            </a:pathLst>
          </a:custGeom>
          <a:solidFill>
            <a:srgbClr val="FF007D"/>
          </a:solidFill>
        </p:spPr>
        <p:txBody>
          <a:bodyPr wrap="square" lIns="0" tIns="0" rIns="0" bIns="0" rtlCol="0"/>
          <a:lstStyle/>
          <a:p>
            <a:endParaRPr/>
          </a:p>
        </p:txBody>
      </p:sp>
      <p:sp>
        <p:nvSpPr>
          <p:cNvPr id="9" name="object 9"/>
          <p:cNvSpPr txBox="1"/>
          <p:nvPr/>
        </p:nvSpPr>
        <p:spPr>
          <a:xfrm>
            <a:off x="12525246" y="2904406"/>
            <a:ext cx="1670129" cy="443711"/>
          </a:xfrm>
          <a:prstGeom prst="rect">
            <a:avLst/>
          </a:prstGeom>
        </p:spPr>
        <p:txBody>
          <a:bodyPr vert="horz" wrap="square" lIns="0" tIns="12700" rIns="0" bIns="0" rtlCol="0">
            <a:spAutoFit/>
          </a:bodyPr>
          <a:lstStyle/>
          <a:p>
            <a:pPr marL="12700">
              <a:lnSpc>
                <a:spcPct val="100000"/>
              </a:lnSpc>
              <a:spcBef>
                <a:spcPts val="100"/>
              </a:spcBef>
            </a:pPr>
            <a:r>
              <a:rPr lang="en-US" sz="2800" b="1" spc="-20" dirty="0">
                <a:solidFill>
                  <a:srgbClr val="F7F7F7"/>
                </a:solidFill>
                <a:latin typeface="Trebuchet MS"/>
                <a:cs typeface="Trebuchet MS"/>
              </a:rPr>
              <a:t>20-24.03</a:t>
            </a:r>
            <a:endParaRPr sz="2800" dirty="0">
              <a:latin typeface="Trebuchet MS"/>
              <a:cs typeface="Trebuchet MS"/>
            </a:endParaRPr>
          </a:p>
        </p:txBody>
      </p:sp>
      <p:sp>
        <p:nvSpPr>
          <p:cNvPr id="10" name="object 10"/>
          <p:cNvSpPr/>
          <p:nvPr/>
        </p:nvSpPr>
        <p:spPr>
          <a:xfrm>
            <a:off x="7931327" y="3669228"/>
            <a:ext cx="1905" cy="2981960"/>
          </a:xfrm>
          <a:custGeom>
            <a:avLst/>
            <a:gdLst/>
            <a:ahLst/>
            <a:cxnLst/>
            <a:rect l="l" t="t" r="r" b="b"/>
            <a:pathLst>
              <a:path w="1904" h="2981959">
                <a:moveTo>
                  <a:pt x="0" y="0"/>
                </a:moveTo>
                <a:lnTo>
                  <a:pt x="1699" y="2981377"/>
                </a:lnTo>
              </a:path>
            </a:pathLst>
          </a:custGeom>
          <a:ln w="9538">
            <a:solidFill>
              <a:srgbClr val="00003B"/>
            </a:solidFill>
          </a:ln>
        </p:spPr>
        <p:txBody>
          <a:bodyPr wrap="square" lIns="0" tIns="0" rIns="0" bIns="0" rtlCol="0"/>
          <a:lstStyle/>
          <a:p>
            <a:endParaRPr/>
          </a:p>
        </p:txBody>
      </p:sp>
      <p:sp>
        <p:nvSpPr>
          <p:cNvPr id="11" name="object 11"/>
          <p:cNvSpPr/>
          <p:nvPr/>
        </p:nvSpPr>
        <p:spPr>
          <a:xfrm>
            <a:off x="10642491" y="3669232"/>
            <a:ext cx="3810" cy="2981960"/>
          </a:xfrm>
          <a:custGeom>
            <a:avLst/>
            <a:gdLst/>
            <a:ahLst/>
            <a:cxnLst/>
            <a:rect l="l" t="t" r="r" b="b"/>
            <a:pathLst>
              <a:path w="3809" h="2981959">
                <a:moveTo>
                  <a:pt x="3303" y="0"/>
                </a:moveTo>
                <a:lnTo>
                  <a:pt x="0" y="2981382"/>
                </a:lnTo>
              </a:path>
            </a:pathLst>
          </a:custGeom>
          <a:ln w="9538">
            <a:solidFill>
              <a:srgbClr val="00003B"/>
            </a:solidFill>
          </a:ln>
        </p:spPr>
        <p:txBody>
          <a:bodyPr wrap="square" lIns="0" tIns="0" rIns="0" bIns="0" rtlCol="0"/>
          <a:lstStyle/>
          <a:p>
            <a:endParaRPr/>
          </a:p>
        </p:txBody>
      </p:sp>
      <p:sp>
        <p:nvSpPr>
          <p:cNvPr id="12" name="object 12"/>
          <p:cNvSpPr/>
          <p:nvPr/>
        </p:nvSpPr>
        <p:spPr>
          <a:xfrm>
            <a:off x="13349487" y="3670558"/>
            <a:ext cx="9525" cy="2972435"/>
          </a:xfrm>
          <a:custGeom>
            <a:avLst/>
            <a:gdLst/>
            <a:ahLst/>
            <a:cxnLst/>
            <a:rect l="l" t="t" r="r" b="b"/>
            <a:pathLst>
              <a:path w="9525" h="2972434">
                <a:moveTo>
                  <a:pt x="0" y="0"/>
                </a:moveTo>
                <a:lnTo>
                  <a:pt x="9512" y="2971885"/>
                </a:lnTo>
              </a:path>
            </a:pathLst>
          </a:custGeom>
          <a:ln w="9512">
            <a:solidFill>
              <a:srgbClr val="00003B"/>
            </a:solidFill>
          </a:ln>
        </p:spPr>
        <p:txBody>
          <a:bodyPr wrap="square" lIns="0" tIns="0" rIns="0" bIns="0" rtlCol="0"/>
          <a:lstStyle/>
          <a:p>
            <a:endParaRPr/>
          </a:p>
        </p:txBody>
      </p:sp>
      <p:sp>
        <p:nvSpPr>
          <p:cNvPr id="13" name="object 13"/>
          <p:cNvSpPr txBox="1"/>
          <p:nvPr/>
        </p:nvSpPr>
        <p:spPr>
          <a:xfrm>
            <a:off x="6650837" y="6655407"/>
            <a:ext cx="2705187" cy="1668727"/>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dirty="0">
                <a:solidFill>
                  <a:srgbClr val="00003B"/>
                </a:solidFill>
                <a:latin typeface="Tahoma"/>
                <a:cs typeface="Tahoma"/>
              </a:rPr>
              <a:t>Understand the model</a:t>
            </a:r>
            <a:r>
              <a:rPr lang="en-US" sz="2400" spc="-10" dirty="0">
                <a:solidFill>
                  <a:srgbClr val="00003B"/>
                </a:solidFill>
                <a:latin typeface="Tahoma"/>
                <a:cs typeface="Tahoma"/>
              </a:rPr>
              <a:t> and input for Ethereum</a:t>
            </a:r>
            <a:endParaRPr sz="2400" dirty="0">
              <a:latin typeface="Tahoma"/>
              <a:cs typeface="Tahoma"/>
            </a:endParaRPr>
          </a:p>
        </p:txBody>
      </p:sp>
      <p:sp>
        <p:nvSpPr>
          <p:cNvPr id="14" name="object 14"/>
          <p:cNvSpPr txBox="1"/>
          <p:nvPr/>
        </p:nvSpPr>
        <p:spPr>
          <a:xfrm>
            <a:off x="9562963" y="6568799"/>
            <a:ext cx="2159000" cy="2518190"/>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dirty="0">
                <a:solidFill>
                  <a:srgbClr val="00003B"/>
                </a:solidFill>
                <a:latin typeface="Tahoma"/>
                <a:cs typeface="Tahoma"/>
              </a:rPr>
              <a:t>Fine-tune the model and input other variables</a:t>
            </a:r>
            <a:r>
              <a:rPr sz="2400" spc="-10" dirty="0">
                <a:solidFill>
                  <a:srgbClr val="00003B"/>
                </a:solidFill>
                <a:latin typeface="Tahoma"/>
                <a:cs typeface="Tahoma"/>
              </a:rPr>
              <a:t>.</a:t>
            </a:r>
            <a:endParaRPr sz="2400" dirty="0">
              <a:latin typeface="Tahoma"/>
              <a:cs typeface="Tahoma"/>
            </a:endParaRPr>
          </a:p>
        </p:txBody>
      </p:sp>
      <p:sp>
        <p:nvSpPr>
          <p:cNvPr id="15" name="object 15"/>
          <p:cNvSpPr txBox="1"/>
          <p:nvPr/>
        </p:nvSpPr>
        <p:spPr>
          <a:xfrm>
            <a:off x="12279500" y="6568792"/>
            <a:ext cx="2159000" cy="2518190"/>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dirty="0">
                <a:solidFill>
                  <a:srgbClr val="00003B"/>
                </a:solidFill>
                <a:latin typeface="Tahoma"/>
                <a:cs typeface="Tahoma"/>
              </a:rPr>
              <a:t>Try different learning models and variables</a:t>
            </a:r>
            <a:r>
              <a:rPr sz="2400" spc="-10" dirty="0">
                <a:solidFill>
                  <a:srgbClr val="00003B"/>
                </a:solidFill>
                <a:latin typeface="Tahoma"/>
                <a:cs typeface="Tahoma"/>
              </a:rPr>
              <a:t>.</a:t>
            </a:r>
            <a:endParaRPr sz="2400" dirty="0">
              <a:latin typeface="Tahoma"/>
              <a:cs typeface="Tahoma"/>
            </a:endParaRPr>
          </a:p>
        </p:txBody>
      </p:sp>
      <p:sp>
        <p:nvSpPr>
          <p:cNvPr id="16" name="object 16"/>
          <p:cNvSpPr txBox="1"/>
          <p:nvPr/>
        </p:nvSpPr>
        <p:spPr>
          <a:xfrm>
            <a:off x="14725754" y="6651188"/>
            <a:ext cx="2691889" cy="1243995"/>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dirty="0">
                <a:latin typeface="Tahoma"/>
                <a:cs typeface="Tahoma"/>
              </a:rPr>
              <a:t>Prepare the last presentations</a:t>
            </a:r>
            <a:endParaRPr sz="2400" dirty="0">
              <a:latin typeface="Tahoma"/>
              <a:cs typeface="Tahoma"/>
            </a:endParaRPr>
          </a:p>
        </p:txBody>
      </p:sp>
      <p:sp>
        <p:nvSpPr>
          <p:cNvPr id="17" name="object 17"/>
          <p:cNvSpPr/>
          <p:nvPr/>
        </p:nvSpPr>
        <p:spPr>
          <a:xfrm>
            <a:off x="16036929" y="3673933"/>
            <a:ext cx="24765" cy="2971800"/>
          </a:xfrm>
          <a:custGeom>
            <a:avLst/>
            <a:gdLst/>
            <a:ahLst/>
            <a:cxnLst/>
            <a:rect l="l" t="t" r="r" b="b"/>
            <a:pathLst>
              <a:path w="24765" h="2971800">
                <a:moveTo>
                  <a:pt x="0" y="0"/>
                </a:moveTo>
                <a:lnTo>
                  <a:pt x="24231" y="2971766"/>
                </a:lnTo>
              </a:path>
            </a:pathLst>
          </a:custGeom>
          <a:ln w="9523">
            <a:solidFill>
              <a:srgbClr val="00003B"/>
            </a:solidFill>
          </a:ln>
        </p:spPr>
        <p:txBody>
          <a:bodyPr wrap="square" lIns="0" tIns="0" rIns="0" bIns="0" rtlCol="0"/>
          <a:lstStyle/>
          <a:p>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sp>
        <p:nvSpPr>
          <p:cNvPr id="22" name="object 22"/>
          <p:cNvSpPr txBox="1">
            <a:spLocks noGrp="1"/>
          </p:cNvSpPr>
          <p:nvPr>
            <p:ph type="title"/>
          </p:nvPr>
        </p:nvSpPr>
        <p:spPr>
          <a:prstGeom prst="rect">
            <a:avLst/>
          </a:prstGeom>
        </p:spPr>
        <p:txBody>
          <a:bodyPr vert="horz" wrap="square" lIns="0" tIns="12700" rIns="0" bIns="0" rtlCol="0">
            <a:spAutoFit/>
          </a:bodyPr>
          <a:lstStyle/>
          <a:p>
            <a:pPr marL="12700" marR="5080">
              <a:lnSpc>
                <a:spcPct val="100000"/>
              </a:lnSpc>
              <a:spcBef>
                <a:spcPts val="100"/>
              </a:spcBef>
            </a:pPr>
            <a:r>
              <a:rPr sz="7000" spc="85" dirty="0">
                <a:solidFill>
                  <a:srgbClr val="00003B"/>
                </a:solidFill>
                <a:latin typeface="Trebuchet MS"/>
                <a:cs typeface="Trebuchet MS"/>
              </a:rPr>
              <a:t>Proposed </a:t>
            </a:r>
            <a:r>
              <a:rPr sz="7000" spc="40" dirty="0">
                <a:solidFill>
                  <a:srgbClr val="00003B"/>
                </a:solidFill>
                <a:latin typeface="Trebuchet MS"/>
                <a:cs typeface="Trebuchet MS"/>
              </a:rPr>
              <a:t>Timeline</a:t>
            </a:r>
            <a:endParaRPr sz="7000" dirty="0">
              <a:latin typeface="Trebuchet MS"/>
              <a:cs typeface="Trebuchet MS"/>
            </a:endParaRPr>
          </a:p>
        </p:txBody>
      </p:sp>
      <p:sp>
        <p:nvSpPr>
          <p:cNvPr id="23" name="object 23"/>
          <p:cNvSpPr txBox="1"/>
          <p:nvPr/>
        </p:nvSpPr>
        <p:spPr>
          <a:xfrm>
            <a:off x="1016000" y="5092071"/>
            <a:ext cx="4031615" cy="1016000"/>
          </a:xfrm>
          <a:prstGeom prst="rect">
            <a:avLst/>
          </a:prstGeom>
        </p:spPr>
        <p:txBody>
          <a:bodyPr vert="horz" wrap="square" lIns="0" tIns="12700" rIns="0" bIns="0" rtlCol="0">
            <a:spAutoFit/>
          </a:bodyPr>
          <a:lstStyle/>
          <a:p>
            <a:pPr marL="12700" marR="5080">
              <a:lnSpc>
                <a:spcPct val="116100"/>
              </a:lnSpc>
              <a:spcBef>
                <a:spcPts val="100"/>
              </a:spcBef>
            </a:pPr>
            <a:r>
              <a:rPr sz="2800" spc="55" dirty="0">
                <a:solidFill>
                  <a:srgbClr val="00003B"/>
                </a:solidFill>
                <a:latin typeface="Tahoma"/>
                <a:cs typeface="Tahoma"/>
              </a:rPr>
              <a:t>Briefly</a:t>
            </a:r>
            <a:r>
              <a:rPr sz="2800" spc="-55" dirty="0">
                <a:solidFill>
                  <a:srgbClr val="00003B"/>
                </a:solidFill>
                <a:latin typeface="Tahoma"/>
                <a:cs typeface="Tahoma"/>
              </a:rPr>
              <a:t> </a:t>
            </a:r>
            <a:r>
              <a:rPr sz="2800" dirty="0">
                <a:solidFill>
                  <a:srgbClr val="00003B"/>
                </a:solidFill>
                <a:latin typeface="Tahoma"/>
                <a:cs typeface="Tahoma"/>
              </a:rPr>
              <a:t>elaborate</a:t>
            </a:r>
            <a:r>
              <a:rPr sz="2800" spc="-55" dirty="0">
                <a:solidFill>
                  <a:srgbClr val="00003B"/>
                </a:solidFill>
                <a:latin typeface="Tahoma"/>
                <a:cs typeface="Tahoma"/>
              </a:rPr>
              <a:t> </a:t>
            </a:r>
            <a:r>
              <a:rPr sz="2800" dirty="0">
                <a:solidFill>
                  <a:srgbClr val="00003B"/>
                </a:solidFill>
                <a:latin typeface="Tahoma"/>
                <a:cs typeface="Tahoma"/>
              </a:rPr>
              <a:t>on</a:t>
            </a:r>
            <a:r>
              <a:rPr sz="2800" spc="-55" dirty="0">
                <a:solidFill>
                  <a:srgbClr val="00003B"/>
                </a:solidFill>
                <a:latin typeface="Tahoma"/>
                <a:cs typeface="Tahoma"/>
              </a:rPr>
              <a:t> </a:t>
            </a:r>
            <a:r>
              <a:rPr sz="2800" spc="-20" dirty="0">
                <a:solidFill>
                  <a:srgbClr val="00003B"/>
                </a:solidFill>
                <a:latin typeface="Tahoma"/>
                <a:cs typeface="Tahoma"/>
              </a:rPr>
              <a:t>what </a:t>
            </a:r>
            <a:r>
              <a:rPr sz="2800" dirty="0">
                <a:solidFill>
                  <a:srgbClr val="00003B"/>
                </a:solidFill>
                <a:latin typeface="Tahoma"/>
                <a:cs typeface="Tahoma"/>
              </a:rPr>
              <a:t>you</a:t>
            </a:r>
            <a:r>
              <a:rPr sz="2800" spc="-135" dirty="0">
                <a:solidFill>
                  <a:srgbClr val="00003B"/>
                </a:solidFill>
                <a:latin typeface="Tahoma"/>
                <a:cs typeface="Tahoma"/>
              </a:rPr>
              <a:t> </a:t>
            </a:r>
            <a:r>
              <a:rPr sz="2800" dirty="0">
                <a:solidFill>
                  <a:srgbClr val="00003B"/>
                </a:solidFill>
                <a:latin typeface="Tahoma"/>
                <a:cs typeface="Tahoma"/>
              </a:rPr>
              <a:t>want</a:t>
            </a:r>
            <a:r>
              <a:rPr sz="2800" spc="-130" dirty="0">
                <a:solidFill>
                  <a:srgbClr val="00003B"/>
                </a:solidFill>
                <a:latin typeface="Tahoma"/>
                <a:cs typeface="Tahoma"/>
              </a:rPr>
              <a:t> </a:t>
            </a:r>
            <a:r>
              <a:rPr sz="2800" dirty="0">
                <a:solidFill>
                  <a:srgbClr val="00003B"/>
                </a:solidFill>
                <a:latin typeface="Tahoma"/>
                <a:cs typeface="Tahoma"/>
              </a:rPr>
              <a:t>to</a:t>
            </a:r>
            <a:r>
              <a:rPr sz="2800" spc="-135" dirty="0">
                <a:solidFill>
                  <a:srgbClr val="00003B"/>
                </a:solidFill>
                <a:latin typeface="Tahoma"/>
                <a:cs typeface="Tahoma"/>
              </a:rPr>
              <a:t> </a:t>
            </a:r>
            <a:r>
              <a:rPr sz="2800" spc="45" dirty="0">
                <a:solidFill>
                  <a:srgbClr val="00003B"/>
                </a:solidFill>
                <a:latin typeface="Tahoma"/>
                <a:cs typeface="Tahoma"/>
              </a:rPr>
              <a:t>discuss.</a:t>
            </a:r>
            <a:endParaRPr sz="2800">
              <a:latin typeface="Tahoma"/>
              <a:cs typeface="Tahoma"/>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5"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1050958"/>
            <a:ext cx="4852034" cy="1705595"/>
          </a:xfrm>
          <a:prstGeom prst="rect">
            <a:avLst/>
          </a:prstGeom>
        </p:spPr>
        <p:txBody>
          <a:bodyPr vert="horz" wrap="square" lIns="0" tIns="12700" rIns="0" bIns="0" rtlCol="0">
            <a:spAutoFit/>
          </a:bodyPr>
          <a:lstStyle/>
          <a:p>
            <a:pPr marL="12700" marR="5080">
              <a:lnSpc>
                <a:spcPct val="100000"/>
              </a:lnSpc>
              <a:spcBef>
                <a:spcPts val="100"/>
              </a:spcBef>
            </a:pPr>
            <a:r>
              <a:rPr lang="en-US" spc="-10" dirty="0">
                <a:solidFill>
                  <a:srgbClr val="00003B"/>
                </a:solidFill>
              </a:rPr>
              <a:t>Proposed Variables</a:t>
            </a:r>
            <a:endParaRPr spc="-10" dirty="0">
              <a:solidFill>
                <a:srgbClr val="00003B"/>
              </a:solidFill>
            </a:endParaRPr>
          </a:p>
        </p:txBody>
      </p:sp>
      <p:pic>
        <p:nvPicPr>
          <p:cNvPr id="3" name="object 3"/>
          <p:cNvPicPr/>
          <p:nvPr/>
        </p:nvPicPr>
        <p:blipFill>
          <a:blip r:embed="rId2" cstate="print"/>
          <a:stretch>
            <a:fillRect/>
          </a:stretch>
        </p:blipFill>
        <p:spPr>
          <a:xfrm>
            <a:off x="6601822" y="1260557"/>
            <a:ext cx="10784864" cy="8013873"/>
          </a:xfrm>
          <a:prstGeom prst="rect">
            <a:avLst/>
          </a:prstGeom>
        </p:spPr>
      </p:pic>
      <p:sp>
        <p:nvSpPr>
          <p:cNvPr id="4" name="object 4"/>
          <p:cNvSpPr txBox="1"/>
          <p:nvPr/>
        </p:nvSpPr>
        <p:spPr>
          <a:xfrm>
            <a:off x="13418410" y="4772679"/>
            <a:ext cx="1297305" cy="375920"/>
          </a:xfrm>
          <a:prstGeom prst="rect">
            <a:avLst/>
          </a:prstGeom>
        </p:spPr>
        <p:txBody>
          <a:bodyPr vert="horz" wrap="square" lIns="0" tIns="12700" rIns="0" bIns="0" rtlCol="0">
            <a:spAutoFit/>
          </a:bodyPr>
          <a:lstStyle/>
          <a:p>
            <a:pPr marL="12700">
              <a:lnSpc>
                <a:spcPct val="100000"/>
              </a:lnSpc>
              <a:spcBef>
                <a:spcPts val="100"/>
              </a:spcBef>
              <a:tabLst>
                <a:tab pos="1283970" algn="l"/>
              </a:tabLst>
            </a:pPr>
            <a:r>
              <a:rPr sz="2300" u="heavy" dirty="0">
                <a:solidFill>
                  <a:srgbClr val="F7F7F7"/>
                </a:solidFill>
                <a:uFill>
                  <a:solidFill>
                    <a:srgbClr val="00003B"/>
                  </a:solidFill>
                </a:uFill>
                <a:latin typeface="Times New Roman"/>
                <a:cs typeface="Times New Roman"/>
              </a:rPr>
              <a:t>	</a:t>
            </a:r>
            <a:endParaRPr sz="2300">
              <a:latin typeface="Times New Roman"/>
              <a:cs typeface="Times New Roman"/>
            </a:endParaRPr>
          </a:p>
        </p:txBody>
      </p:sp>
      <p:sp>
        <p:nvSpPr>
          <p:cNvPr id="5" name="object 5"/>
          <p:cNvSpPr txBox="1"/>
          <p:nvPr/>
        </p:nvSpPr>
        <p:spPr>
          <a:xfrm>
            <a:off x="10111861" y="4722703"/>
            <a:ext cx="3146483" cy="780150"/>
          </a:xfrm>
          <a:prstGeom prst="rect">
            <a:avLst/>
          </a:prstGeom>
        </p:spPr>
        <p:txBody>
          <a:bodyPr vert="horz" wrap="square" lIns="0" tIns="12700" rIns="0" bIns="0" rtlCol="0">
            <a:spAutoFit/>
          </a:bodyPr>
          <a:lstStyle/>
          <a:p>
            <a:pPr marL="12700" marR="5080" indent="377190" algn="ctr">
              <a:lnSpc>
                <a:spcPct val="114100"/>
              </a:lnSpc>
              <a:spcBef>
                <a:spcPts val="100"/>
              </a:spcBef>
            </a:pPr>
            <a:r>
              <a:rPr lang="en-US" sz="2300" spc="-145" dirty="0">
                <a:solidFill>
                  <a:srgbClr val="F7F7F7"/>
                </a:solidFill>
                <a:latin typeface="Verdana"/>
                <a:cs typeface="Verdana"/>
              </a:rPr>
              <a:t>Ethereum Price prediction</a:t>
            </a:r>
            <a:endParaRPr sz="2300" dirty="0">
              <a:latin typeface="Verdana"/>
              <a:cs typeface="Verdana"/>
            </a:endParaRPr>
          </a:p>
        </p:txBody>
      </p:sp>
      <p:sp>
        <p:nvSpPr>
          <p:cNvPr id="6" name="object 6"/>
          <p:cNvSpPr txBox="1"/>
          <p:nvPr/>
        </p:nvSpPr>
        <p:spPr>
          <a:xfrm>
            <a:off x="6811982" y="5023837"/>
            <a:ext cx="2212078" cy="243656"/>
          </a:xfrm>
          <a:prstGeom prst="rect">
            <a:avLst/>
          </a:prstGeom>
        </p:spPr>
        <p:txBody>
          <a:bodyPr vert="horz" wrap="square" lIns="0" tIns="12700" rIns="0" bIns="0" rtlCol="0">
            <a:spAutoFit/>
          </a:bodyPr>
          <a:lstStyle/>
          <a:p>
            <a:pPr marL="12700">
              <a:lnSpc>
                <a:spcPct val="100000"/>
              </a:lnSpc>
              <a:spcBef>
                <a:spcPts val="100"/>
              </a:spcBef>
            </a:pPr>
            <a:r>
              <a:rPr lang="en-US" sz="1500" spc="-75" dirty="0">
                <a:solidFill>
                  <a:srgbClr val="F7F7F7"/>
                </a:solidFill>
                <a:latin typeface="Verdana"/>
                <a:cs typeface="Verdana"/>
              </a:rPr>
              <a:t>BONDS- US treasuries </a:t>
            </a:r>
            <a:endParaRPr sz="1500" dirty="0">
              <a:latin typeface="Verdana"/>
              <a:cs typeface="Verdana"/>
            </a:endParaRPr>
          </a:p>
        </p:txBody>
      </p:sp>
      <p:sp>
        <p:nvSpPr>
          <p:cNvPr id="7" name="object 7"/>
          <p:cNvSpPr txBox="1"/>
          <p:nvPr/>
        </p:nvSpPr>
        <p:spPr>
          <a:xfrm>
            <a:off x="14173200" y="3238500"/>
            <a:ext cx="757184" cy="243656"/>
          </a:xfrm>
          <a:prstGeom prst="rect">
            <a:avLst/>
          </a:prstGeom>
        </p:spPr>
        <p:txBody>
          <a:bodyPr vert="horz" wrap="square" lIns="0" tIns="12700" rIns="0" bIns="0" rtlCol="0">
            <a:spAutoFit/>
          </a:bodyPr>
          <a:lstStyle/>
          <a:p>
            <a:pPr marL="12700">
              <a:lnSpc>
                <a:spcPct val="100000"/>
              </a:lnSpc>
              <a:spcBef>
                <a:spcPts val="100"/>
              </a:spcBef>
            </a:pPr>
            <a:r>
              <a:rPr lang="en-US" sz="1500" spc="-75" dirty="0">
                <a:solidFill>
                  <a:srgbClr val="F7F7F7"/>
                </a:solidFill>
                <a:latin typeface="Verdana"/>
                <a:cs typeface="Verdana"/>
              </a:rPr>
              <a:t>STOCKS</a:t>
            </a:r>
            <a:endParaRPr sz="1500" dirty="0">
              <a:latin typeface="Verdana"/>
              <a:cs typeface="Verdana"/>
            </a:endParaRPr>
          </a:p>
        </p:txBody>
      </p:sp>
      <p:sp>
        <p:nvSpPr>
          <p:cNvPr id="9" name="object 9"/>
          <p:cNvSpPr txBox="1"/>
          <p:nvPr/>
        </p:nvSpPr>
        <p:spPr>
          <a:xfrm>
            <a:off x="15803516" y="4990950"/>
            <a:ext cx="357942" cy="243656"/>
          </a:xfrm>
          <a:prstGeom prst="rect">
            <a:avLst/>
          </a:prstGeom>
        </p:spPr>
        <p:txBody>
          <a:bodyPr vert="horz" wrap="square" lIns="0" tIns="12700" rIns="0" bIns="0" rtlCol="0">
            <a:spAutoFit/>
          </a:bodyPr>
          <a:lstStyle/>
          <a:p>
            <a:pPr marL="12700">
              <a:lnSpc>
                <a:spcPct val="100000"/>
              </a:lnSpc>
              <a:spcBef>
                <a:spcPts val="100"/>
              </a:spcBef>
            </a:pPr>
            <a:r>
              <a:rPr lang="en-US" sz="1500" spc="-75" dirty="0">
                <a:solidFill>
                  <a:srgbClr val="F7F7F7"/>
                </a:solidFill>
                <a:latin typeface="Verdana"/>
                <a:cs typeface="Verdana"/>
              </a:rPr>
              <a:t>CPI</a:t>
            </a:r>
            <a:endParaRPr sz="1500" dirty="0">
              <a:latin typeface="Verdana"/>
              <a:cs typeface="Verdana"/>
            </a:endParaRPr>
          </a:p>
        </p:txBody>
      </p:sp>
      <p:sp>
        <p:nvSpPr>
          <p:cNvPr id="10" name="object 10"/>
          <p:cNvSpPr txBox="1"/>
          <p:nvPr/>
        </p:nvSpPr>
        <p:spPr>
          <a:xfrm>
            <a:off x="11582400" y="1598979"/>
            <a:ext cx="823709" cy="243656"/>
          </a:xfrm>
          <a:prstGeom prst="rect">
            <a:avLst/>
          </a:prstGeom>
        </p:spPr>
        <p:txBody>
          <a:bodyPr vert="horz" wrap="square" lIns="0" tIns="12700" rIns="0" bIns="0" rtlCol="0">
            <a:spAutoFit/>
          </a:bodyPr>
          <a:lstStyle/>
          <a:p>
            <a:pPr marL="12700">
              <a:lnSpc>
                <a:spcPct val="100000"/>
              </a:lnSpc>
              <a:spcBef>
                <a:spcPts val="100"/>
              </a:spcBef>
            </a:pPr>
            <a:r>
              <a:rPr lang="en-US" sz="1500" spc="-75" dirty="0">
                <a:solidFill>
                  <a:srgbClr val="F7F7F7"/>
                </a:solidFill>
                <a:latin typeface="Verdana"/>
                <a:cs typeface="Verdana"/>
              </a:rPr>
              <a:t>NADSAK</a:t>
            </a:r>
            <a:endParaRPr sz="1500" dirty="0">
              <a:latin typeface="Verdana"/>
              <a:cs typeface="Verdana"/>
            </a:endParaRPr>
          </a:p>
        </p:txBody>
      </p:sp>
      <p:sp>
        <p:nvSpPr>
          <p:cNvPr id="11" name="object 11"/>
          <p:cNvSpPr txBox="1"/>
          <p:nvPr/>
        </p:nvSpPr>
        <p:spPr>
          <a:xfrm>
            <a:off x="15748026" y="1614418"/>
            <a:ext cx="705181" cy="243656"/>
          </a:xfrm>
          <a:prstGeom prst="rect">
            <a:avLst/>
          </a:prstGeom>
        </p:spPr>
        <p:txBody>
          <a:bodyPr vert="horz" wrap="square" lIns="0" tIns="12700" rIns="0" bIns="0" rtlCol="0">
            <a:spAutoFit/>
          </a:bodyPr>
          <a:lstStyle/>
          <a:p>
            <a:pPr marL="12700">
              <a:lnSpc>
                <a:spcPct val="100000"/>
              </a:lnSpc>
              <a:spcBef>
                <a:spcPts val="100"/>
              </a:spcBef>
            </a:pPr>
            <a:r>
              <a:rPr lang="en-US" sz="1500" spc="-75" dirty="0">
                <a:solidFill>
                  <a:srgbClr val="F7F7F7"/>
                </a:solidFill>
                <a:latin typeface="Verdana"/>
                <a:cs typeface="Verdana"/>
              </a:rPr>
              <a:t>SP500</a:t>
            </a:r>
            <a:endParaRPr sz="1500" dirty="0">
              <a:latin typeface="Verdana"/>
              <a:cs typeface="Verdana"/>
            </a:endParaRPr>
          </a:p>
        </p:txBody>
      </p:sp>
      <p:sp>
        <p:nvSpPr>
          <p:cNvPr id="14" name="object 14"/>
          <p:cNvSpPr txBox="1"/>
          <p:nvPr/>
        </p:nvSpPr>
        <p:spPr>
          <a:xfrm>
            <a:off x="7772400" y="8655051"/>
            <a:ext cx="696344" cy="243656"/>
          </a:xfrm>
          <a:prstGeom prst="rect">
            <a:avLst/>
          </a:prstGeom>
        </p:spPr>
        <p:txBody>
          <a:bodyPr vert="horz" wrap="square" lIns="0" tIns="12700" rIns="0" bIns="0" rtlCol="0">
            <a:spAutoFit/>
          </a:bodyPr>
          <a:lstStyle/>
          <a:p>
            <a:pPr marL="12700">
              <a:lnSpc>
                <a:spcPct val="100000"/>
              </a:lnSpc>
              <a:spcBef>
                <a:spcPts val="100"/>
              </a:spcBef>
            </a:pPr>
            <a:r>
              <a:rPr lang="en-US" sz="1500" spc="-75" dirty="0">
                <a:solidFill>
                  <a:srgbClr val="F7F7F7"/>
                </a:solidFill>
                <a:latin typeface="Verdana"/>
                <a:cs typeface="Verdana"/>
              </a:rPr>
              <a:t>Energy </a:t>
            </a:r>
            <a:endParaRPr sz="1500" dirty="0">
              <a:latin typeface="Verdana"/>
              <a:cs typeface="Verdana"/>
            </a:endParaRPr>
          </a:p>
        </p:txBody>
      </p:sp>
      <p:sp>
        <p:nvSpPr>
          <p:cNvPr id="15" name="object 15"/>
          <p:cNvSpPr txBox="1"/>
          <p:nvPr/>
        </p:nvSpPr>
        <p:spPr>
          <a:xfrm>
            <a:off x="12406403" y="8261093"/>
            <a:ext cx="645849" cy="243656"/>
          </a:xfrm>
          <a:prstGeom prst="rect">
            <a:avLst/>
          </a:prstGeom>
        </p:spPr>
        <p:txBody>
          <a:bodyPr vert="horz" wrap="square" lIns="0" tIns="12700" rIns="0" bIns="0" rtlCol="0">
            <a:spAutoFit/>
          </a:bodyPr>
          <a:lstStyle/>
          <a:p>
            <a:pPr marL="12700">
              <a:lnSpc>
                <a:spcPct val="100000"/>
              </a:lnSpc>
              <a:spcBef>
                <a:spcPts val="100"/>
              </a:spcBef>
            </a:pPr>
            <a:r>
              <a:rPr lang="en-US" sz="1500" spc="-75" dirty="0">
                <a:solidFill>
                  <a:srgbClr val="F7F7F7"/>
                </a:solidFill>
                <a:latin typeface="Verdana"/>
                <a:cs typeface="Verdana"/>
              </a:rPr>
              <a:t>Metals</a:t>
            </a:r>
            <a:endParaRPr sz="1500" dirty="0">
              <a:latin typeface="Verdana"/>
              <a:cs typeface="Verdana"/>
            </a:endParaRPr>
          </a:p>
        </p:txBody>
      </p:sp>
      <p:sp>
        <p:nvSpPr>
          <p:cNvPr id="16" name="object 16"/>
          <p:cNvSpPr txBox="1"/>
          <p:nvPr/>
        </p:nvSpPr>
        <p:spPr>
          <a:xfrm>
            <a:off x="15748026" y="6718921"/>
            <a:ext cx="484103" cy="254001"/>
          </a:xfrm>
          <a:prstGeom prst="rect">
            <a:avLst/>
          </a:prstGeom>
        </p:spPr>
        <p:txBody>
          <a:bodyPr vert="horz" wrap="square" lIns="0" tIns="12700" rIns="0" bIns="0" rtlCol="0">
            <a:spAutoFit/>
          </a:bodyPr>
          <a:lstStyle/>
          <a:p>
            <a:pPr marL="235585" marR="5080" indent="-223520">
              <a:lnSpc>
                <a:spcPct val="116700"/>
              </a:lnSpc>
              <a:spcBef>
                <a:spcPts val="100"/>
              </a:spcBef>
            </a:pPr>
            <a:r>
              <a:rPr lang="en-US" sz="1500" spc="-75" dirty="0">
                <a:solidFill>
                  <a:srgbClr val="00003B"/>
                </a:solidFill>
                <a:latin typeface="Verdana"/>
                <a:cs typeface="Verdana"/>
              </a:rPr>
              <a:t>Gold</a:t>
            </a:r>
            <a:endParaRPr sz="1500" dirty="0">
              <a:latin typeface="Verdana"/>
              <a:cs typeface="Verdana"/>
            </a:endParaRPr>
          </a:p>
        </p:txBody>
      </p:sp>
      <p:sp>
        <p:nvSpPr>
          <p:cNvPr id="17" name="object 17"/>
          <p:cNvSpPr txBox="1"/>
          <p:nvPr/>
        </p:nvSpPr>
        <p:spPr>
          <a:xfrm>
            <a:off x="16232129" y="8639280"/>
            <a:ext cx="611809" cy="255263"/>
          </a:xfrm>
          <a:prstGeom prst="rect">
            <a:avLst/>
          </a:prstGeom>
        </p:spPr>
        <p:txBody>
          <a:bodyPr vert="horz" wrap="square" lIns="0" tIns="12700" rIns="0" bIns="0" rtlCol="0">
            <a:spAutoFit/>
          </a:bodyPr>
          <a:lstStyle/>
          <a:p>
            <a:pPr marL="235585" marR="5080" indent="-223520">
              <a:lnSpc>
                <a:spcPct val="116700"/>
              </a:lnSpc>
              <a:spcBef>
                <a:spcPts val="100"/>
              </a:spcBef>
            </a:pPr>
            <a:r>
              <a:rPr lang="en-US" sz="1500" spc="-75" dirty="0">
                <a:solidFill>
                  <a:srgbClr val="00003B"/>
                </a:solidFill>
                <a:latin typeface="Verdana"/>
                <a:cs typeface="Verdana"/>
              </a:rPr>
              <a:t>Silver</a:t>
            </a:r>
            <a:endParaRPr sz="1500" dirty="0">
              <a:latin typeface="Verdana"/>
              <a:cs typeface="Verdana"/>
            </a:endParaRPr>
          </a:p>
        </p:txBody>
      </p:sp>
      <p:sp>
        <p:nvSpPr>
          <p:cNvPr id="23" name="object 6">
            <a:extLst>
              <a:ext uri="{FF2B5EF4-FFF2-40B4-BE49-F238E27FC236}">
                <a16:creationId xmlns:a16="http://schemas.microsoft.com/office/drawing/2014/main" id="{D677CB10-3A54-62F0-2F81-C68976C51050}"/>
              </a:ext>
            </a:extLst>
          </p:cNvPr>
          <p:cNvSpPr txBox="1"/>
          <p:nvPr/>
        </p:nvSpPr>
        <p:spPr>
          <a:xfrm>
            <a:off x="9601200" y="6845922"/>
            <a:ext cx="1579880" cy="243656"/>
          </a:xfrm>
          <a:prstGeom prst="rect">
            <a:avLst/>
          </a:prstGeom>
        </p:spPr>
        <p:txBody>
          <a:bodyPr vert="horz" wrap="square" lIns="0" tIns="12700" rIns="0" bIns="0" rtlCol="0">
            <a:spAutoFit/>
          </a:bodyPr>
          <a:lstStyle/>
          <a:p>
            <a:pPr marL="12700">
              <a:lnSpc>
                <a:spcPct val="100000"/>
              </a:lnSpc>
              <a:spcBef>
                <a:spcPts val="100"/>
              </a:spcBef>
            </a:pPr>
            <a:r>
              <a:rPr lang="en-US" sz="1500" spc="-75" dirty="0">
                <a:solidFill>
                  <a:srgbClr val="F7F7F7"/>
                </a:solidFill>
                <a:latin typeface="Verdana"/>
                <a:cs typeface="Verdana"/>
              </a:rPr>
              <a:t>COMMODATIES</a:t>
            </a:r>
            <a:endParaRPr sz="1500" dirty="0">
              <a:latin typeface="Verdana"/>
              <a:cs typeface="Verdana"/>
            </a:endParaRPr>
          </a:p>
        </p:txBody>
      </p:sp>
      <p:sp>
        <p:nvSpPr>
          <p:cNvPr id="24" name="TextBox 23">
            <a:extLst>
              <a:ext uri="{FF2B5EF4-FFF2-40B4-BE49-F238E27FC236}">
                <a16:creationId xmlns:a16="http://schemas.microsoft.com/office/drawing/2014/main" id="{FBDD6180-602F-BB46-6FFF-BF405F14B90B}"/>
              </a:ext>
            </a:extLst>
          </p:cNvPr>
          <p:cNvSpPr txBox="1"/>
          <p:nvPr/>
        </p:nvSpPr>
        <p:spPr>
          <a:xfrm>
            <a:off x="7010400" y="1050958"/>
            <a:ext cx="3733800" cy="3025742"/>
          </a:xfrm>
          <a:prstGeom prst="rect">
            <a:avLst/>
          </a:prstGeom>
          <a:solidFill>
            <a:srgbClr val="F7F7F7"/>
          </a:solidFill>
        </p:spPr>
        <p:txBody>
          <a:bodyPr wrap="square" rtlCol="0">
            <a:spAutoFit/>
          </a:bodyPr>
          <a:lstStyle/>
          <a:p>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39798" y="2666419"/>
            <a:ext cx="2464435" cy="1003300"/>
          </a:xfrm>
          <a:custGeom>
            <a:avLst/>
            <a:gdLst/>
            <a:ahLst/>
            <a:cxnLst/>
            <a:rect l="l" t="t" r="r" b="b"/>
            <a:pathLst>
              <a:path w="2464434" h="1003300">
                <a:moveTo>
                  <a:pt x="2083054" y="1002783"/>
                </a:moveTo>
                <a:lnTo>
                  <a:pt x="380999" y="1002783"/>
                </a:lnTo>
                <a:lnTo>
                  <a:pt x="330919" y="999478"/>
                </a:lnTo>
                <a:lnTo>
                  <a:pt x="282121" y="989729"/>
                </a:lnTo>
                <a:lnTo>
                  <a:pt x="235197" y="973781"/>
                </a:lnTo>
                <a:lnTo>
                  <a:pt x="190739" y="951878"/>
                </a:lnTo>
                <a:lnTo>
                  <a:pt x="149340" y="924266"/>
                </a:lnTo>
                <a:lnTo>
                  <a:pt x="111592"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2" y="111592"/>
                </a:lnTo>
                <a:lnTo>
                  <a:pt x="149340" y="78516"/>
                </a:lnTo>
                <a:lnTo>
                  <a:pt x="190739" y="50904"/>
                </a:lnTo>
                <a:lnTo>
                  <a:pt x="235197" y="29001"/>
                </a:lnTo>
                <a:lnTo>
                  <a:pt x="282121" y="13053"/>
                </a:lnTo>
                <a:lnTo>
                  <a:pt x="330919" y="3304"/>
                </a:lnTo>
                <a:lnTo>
                  <a:pt x="380999" y="0"/>
                </a:lnTo>
                <a:lnTo>
                  <a:pt x="2083054" y="0"/>
                </a:lnTo>
                <a:lnTo>
                  <a:pt x="2133134" y="3304"/>
                </a:lnTo>
                <a:lnTo>
                  <a:pt x="2181932" y="13053"/>
                </a:lnTo>
                <a:lnTo>
                  <a:pt x="2228856" y="29001"/>
                </a:lnTo>
                <a:lnTo>
                  <a:pt x="2273314" y="50904"/>
                </a:lnTo>
                <a:lnTo>
                  <a:pt x="2314713" y="78516"/>
                </a:lnTo>
                <a:lnTo>
                  <a:pt x="2352462" y="111592"/>
                </a:lnTo>
                <a:lnTo>
                  <a:pt x="2385537" y="149340"/>
                </a:lnTo>
                <a:lnTo>
                  <a:pt x="2413149" y="190739"/>
                </a:lnTo>
                <a:lnTo>
                  <a:pt x="2435052" y="235197"/>
                </a:lnTo>
                <a:lnTo>
                  <a:pt x="2451000" y="282121"/>
                </a:lnTo>
                <a:lnTo>
                  <a:pt x="2460749" y="330919"/>
                </a:lnTo>
                <a:lnTo>
                  <a:pt x="2464054" y="380999"/>
                </a:lnTo>
                <a:lnTo>
                  <a:pt x="2464054" y="621783"/>
                </a:lnTo>
                <a:lnTo>
                  <a:pt x="2460749" y="671863"/>
                </a:lnTo>
                <a:lnTo>
                  <a:pt x="2451000" y="720661"/>
                </a:lnTo>
                <a:lnTo>
                  <a:pt x="2435052" y="767585"/>
                </a:lnTo>
                <a:lnTo>
                  <a:pt x="2413149" y="812043"/>
                </a:lnTo>
                <a:lnTo>
                  <a:pt x="2385537" y="853442"/>
                </a:lnTo>
                <a:lnTo>
                  <a:pt x="2352462" y="891190"/>
                </a:lnTo>
                <a:lnTo>
                  <a:pt x="2314713" y="924266"/>
                </a:lnTo>
                <a:lnTo>
                  <a:pt x="2273314" y="951878"/>
                </a:lnTo>
                <a:lnTo>
                  <a:pt x="2228856" y="973781"/>
                </a:lnTo>
                <a:lnTo>
                  <a:pt x="2181932" y="989729"/>
                </a:lnTo>
                <a:lnTo>
                  <a:pt x="2133134" y="999478"/>
                </a:lnTo>
                <a:lnTo>
                  <a:pt x="2083054" y="1002783"/>
                </a:lnTo>
                <a:close/>
              </a:path>
            </a:pathLst>
          </a:custGeom>
          <a:solidFill>
            <a:srgbClr val="FF007D"/>
          </a:solidFill>
        </p:spPr>
        <p:txBody>
          <a:bodyPr wrap="square" lIns="0" tIns="0" rIns="0" bIns="0" rtlCol="0"/>
          <a:lstStyle/>
          <a:p>
            <a:endParaRPr/>
          </a:p>
        </p:txBody>
      </p:sp>
      <p:sp>
        <p:nvSpPr>
          <p:cNvPr id="3" name="object 3"/>
          <p:cNvSpPr txBox="1"/>
          <p:nvPr/>
        </p:nvSpPr>
        <p:spPr>
          <a:xfrm>
            <a:off x="7119869" y="2737185"/>
            <a:ext cx="1778544" cy="874598"/>
          </a:xfrm>
          <a:prstGeom prst="rect">
            <a:avLst/>
          </a:prstGeom>
        </p:spPr>
        <p:txBody>
          <a:bodyPr vert="horz" wrap="square" lIns="0" tIns="12700" rIns="0" bIns="0" rtlCol="0">
            <a:spAutoFit/>
          </a:bodyPr>
          <a:lstStyle/>
          <a:p>
            <a:pPr marL="12700">
              <a:lnSpc>
                <a:spcPct val="100000"/>
              </a:lnSpc>
              <a:spcBef>
                <a:spcPts val="100"/>
              </a:spcBef>
            </a:pPr>
            <a:r>
              <a:rPr lang="en-US" sz="2800" b="1" spc="-20" dirty="0">
                <a:solidFill>
                  <a:srgbClr val="F7F7F7"/>
                </a:solidFill>
                <a:latin typeface="Trebuchet MS"/>
                <a:cs typeface="Trebuchet MS"/>
              </a:rPr>
              <a:t>1-day Ethereum</a:t>
            </a:r>
            <a:endParaRPr sz="2800" dirty="0">
              <a:latin typeface="Trebuchet MS"/>
              <a:cs typeface="Trebuchet MS"/>
            </a:endParaRPr>
          </a:p>
        </p:txBody>
      </p:sp>
      <p:sp>
        <p:nvSpPr>
          <p:cNvPr id="4" name="object 4"/>
          <p:cNvSpPr/>
          <p:nvPr/>
        </p:nvSpPr>
        <p:spPr>
          <a:xfrm>
            <a:off x="9420045" y="2666419"/>
            <a:ext cx="2451735" cy="1003300"/>
          </a:xfrm>
          <a:custGeom>
            <a:avLst/>
            <a:gdLst/>
            <a:ahLst/>
            <a:cxnLst/>
            <a:rect l="l" t="t" r="r" b="b"/>
            <a:pathLst>
              <a:path w="2451734" h="1003300">
                <a:moveTo>
                  <a:pt x="2070559" y="1002783"/>
                </a:moveTo>
                <a:lnTo>
                  <a:pt x="380999" y="1002783"/>
                </a:lnTo>
                <a:lnTo>
                  <a:pt x="330919" y="999478"/>
                </a:lnTo>
                <a:lnTo>
                  <a:pt x="282121" y="989729"/>
                </a:lnTo>
                <a:lnTo>
                  <a:pt x="235197" y="973781"/>
                </a:lnTo>
                <a:lnTo>
                  <a:pt x="190739" y="951878"/>
                </a:lnTo>
                <a:lnTo>
                  <a:pt x="149340" y="924266"/>
                </a:lnTo>
                <a:lnTo>
                  <a:pt x="111591" y="891190"/>
                </a:lnTo>
                <a:lnTo>
                  <a:pt x="78516" y="853442"/>
                </a:lnTo>
                <a:lnTo>
                  <a:pt x="50904" y="812043"/>
                </a:lnTo>
                <a:lnTo>
                  <a:pt x="29001" y="767585"/>
                </a:lnTo>
                <a:lnTo>
                  <a:pt x="13053" y="720661"/>
                </a:lnTo>
                <a:lnTo>
                  <a:pt x="3304" y="671863"/>
                </a:lnTo>
                <a:lnTo>
                  <a:pt x="0" y="621783"/>
                </a:lnTo>
                <a:lnTo>
                  <a:pt x="0" y="380999"/>
                </a:lnTo>
                <a:lnTo>
                  <a:pt x="3304" y="330919"/>
                </a:lnTo>
                <a:lnTo>
                  <a:pt x="13053" y="282121"/>
                </a:lnTo>
                <a:lnTo>
                  <a:pt x="29001" y="235197"/>
                </a:lnTo>
                <a:lnTo>
                  <a:pt x="50904" y="190739"/>
                </a:lnTo>
                <a:lnTo>
                  <a:pt x="78516" y="149340"/>
                </a:lnTo>
                <a:lnTo>
                  <a:pt x="111591" y="111592"/>
                </a:lnTo>
                <a:lnTo>
                  <a:pt x="149340" y="78516"/>
                </a:lnTo>
                <a:lnTo>
                  <a:pt x="190739" y="50904"/>
                </a:lnTo>
                <a:lnTo>
                  <a:pt x="235197" y="29001"/>
                </a:lnTo>
                <a:lnTo>
                  <a:pt x="282121" y="13053"/>
                </a:lnTo>
                <a:lnTo>
                  <a:pt x="330919" y="3304"/>
                </a:lnTo>
                <a:lnTo>
                  <a:pt x="380999" y="0"/>
                </a:lnTo>
                <a:lnTo>
                  <a:pt x="2070559" y="0"/>
                </a:lnTo>
                <a:lnTo>
                  <a:pt x="2120640" y="3304"/>
                </a:lnTo>
                <a:lnTo>
                  <a:pt x="2169438" y="13053"/>
                </a:lnTo>
                <a:lnTo>
                  <a:pt x="2216362" y="29001"/>
                </a:lnTo>
                <a:lnTo>
                  <a:pt x="2260820" y="50904"/>
                </a:lnTo>
                <a:lnTo>
                  <a:pt x="2302219" y="78516"/>
                </a:lnTo>
                <a:lnTo>
                  <a:pt x="2339967" y="111592"/>
                </a:lnTo>
                <a:lnTo>
                  <a:pt x="2373043" y="149340"/>
                </a:lnTo>
                <a:lnTo>
                  <a:pt x="2400655" y="190739"/>
                </a:lnTo>
                <a:lnTo>
                  <a:pt x="2422558" y="235197"/>
                </a:lnTo>
                <a:lnTo>
                  <a:pt x="2438507" y="282121"/>
                </a:lnTo>
                <a:lnTo>
                  <a:pt x="2448256" y="330919"/>
                </a:lnTo>
                <a:lnTo>
                  <a:pt x="2451560" y="380999"/>
                </a:lnTo>
                <a:lnTo>
                  <a:pt x="2451560" y="621783"/>
                </a:lnTo>
                <a:lnTo>
                  <a:pt x="2448256" y="671863"/>
                </a:lnTo>
                <a:lnTo>
                  <a:pt x="2438507" y="720661"/>
                </a:lnTo>
                <a:lnTo>
                  <a:pt x="2422558" y="767585"/>
                </a:lnTo>
                <a:lnTo>
                  <a:pt x="2400655" y="812043"/>
                </a:lnTo>
                <a:lnTo>
                  <a:pt x="2373043" y="853442"/>
                </a:lnTo>
                <a:lnTo>
                  <a:pt x="2339967" y="891190"/>
                </a:lnTo>
                <a:lnTo>
                  <a:pt x="2302219" y="924266"/>
                </a:lnTo>
                <a:lnTo>
                  <a:pt x="2260820" y="951878"/>
                </a:lnTo>
                <a:lnTo>
                  <a:pt x="2216362" y="973781"/>
                </a:lnTo>
                <a:lnTo>
                  <a:pt x="2169438" y="989729"/>
                </a:lnTo>
                <a:lnTo>
                  <a:pt x="2120640" y="999478"/>
                </a:lnTo>
                <a:lnTo>
                  <a:pt x="2070559" y="1002783"/>
                </a:lnTo>
                <a:close/>
              </a:path>
            </a:pathLst>
          </a:custGeom>
          <a:solidFill>
            <a:srgbClr val="2566FF"/>
          </a:solidFill>
        </p:spPr>
        <p:txBody>
          <a:bodyPr wrap="square" lIns="0" tIns="0" rIns="0" bIns="0" rtlCol="0"/>
          <a:lstStyle/>
          <a:p>
            <a:endParaRPr/>
          </a:p>
        </p:txBody>
      </p:sp>
      <p:sp>
        <p:nvSpPr>
          <p:cNvPr id="5" name="object 5"/>
          <p:cNvSpPr txBox="1"/>
          <p:nvPr/>
        </p:nvSpPr>
        <p:spPr>
          <a:xfrm>
            <a:off x="9774298" y="2904405"/>
            <a:ext cx="1947665" cy="443711"/>
          </a:xfrm>
          <a:prstGeom prst="rect">
            <a:avLst/>
          </a:prstGeom>
        </p:spPr>
        <p:txBody>
          <a:bodyPr vert="horz" wrap="square" lIns="0" tIns="12700" rIns="0" bIns="0" rtlCol="0">
            <a:spAutoFit/>
          </a:bodyPr>
          <a:lstStyle/>
          <a:p>
            <a:pPr marL="12700">
              <a:lnSpc>
                <a:spcPct val="100000"/>
              </a:lnSpc>
              <a:spcBef>
                <a:spcPts val="100"/>
              </a:spcBef>
            </a:pPr>
            <a:r>
              <a:rPr lang="en-US" sz="2800" b="1" spc="-20" dirty="0">
                <a:solidFill>
                  <a:srgbClr val="F7F7F7"/>
                </a:solidFill>
                <a:latin typeface="Trebuchet MS"/>
                <a:cs typeface="Trebuchet MS"/>
              </a:rPr>
              <a:t>+ 30-day P</a:t>
            </a:r>
            <a:endParaRPr sz="2800" dirty="0">
              <a:latin typeface="Trebuchet MS"/>
              <a:cs typeface="Trebuchet MS"/>
            </a:endParaRPr>
          </a:p>
        </p:txBody>
      </p:sp>
      <p:sp>
        <p:nvSpPr>
          <p:cNvPr id="6" name="object 6"/>
          <p:cNvSpPr/>
          <p:nvPr/>
        </p:nvSpPr>
        <p:spPr>
          <a:xfrm>
            <a:off x="14814627" y="2666419"/>
            <a:ext cx="2435225" cy="1007744"/>
          </a:xfrm>
          <a:custGeom>
            <a:avLst/>
            <a:gdLst/>
            <a:ahLst/>
            <a:cxnLst/>
            <a:rect l="l" t="t" r="r" b="b"/>
            <a:pathLst>
              <a:path w="2435225" h="1007745">
                <a:moveTo>
                  <a:pt x="2063672" y="1007482"/>
                </a:moveTo>
                <a:lnTo>
                  <a:pt x="380999" y="1007482"/>
                </a:lnTo>
                <a:lnTo>
                  <a:pt x="330919" y="1004178"/>
                </a:lnTo>
                <a:lnTo>
                  <a:pt x="282121" y="994429"/>
                </a:lnTo>
                <a:lnTo>
                  <a:pt x="235197" y="978480"/>
                </a:lnTo>
                <a:lnTo>
                  <a:pt x="190740" y="956577"/>
                </a:lnTo>
                <a:lnTo>
                  <a:pt x="149341" y="928965"/>
                </a:lnTo>
                <a:lnTo>
                  <a:pt x="111592" y="895890"/>
                </a:lnTo>
                <a:lnTo>
                  <a:pt x="78516" y="858141"/>
                </a:lnTo>
                <a:lnTo>
                  <a:pt x="50904" y="816742"/>
                </a:lnTo>
                <a:lnTo>
                  <a:pt x="29001" y="772284"/>
                </a:lnTo>
                <a:lnTo>
                  <a:pt x="13053" y="725360"/>
                </a:lnTo>
                <a:lnTo>
                  <a:pt x="3304" y="676562"/>
                </a:lnTo>
                <a:lnTo>
                  <a:pt x="0" y="626482"/>
                </a:lnTo>
                <a:lnTo>
                  <a:pt x="0" y="380999"/>
                </a:lnTo>
                <a:lnTo>
                  <a:pt x="3304" y="330919"/>
                </a:lnTo>
                <a:lnTo>
                  <a:pt x="13053" y="282121"/>
                </a:lnTo>
                <a:lnTo>
                  <a:pt x="29001" y="235197"/>
                </a:lnTo>
                <a:lnTo>
                  <a:pt x="50904" y="190739"/>
                </a:lnTo>
                <a:lnTo>
                  <a:pt x="78516" y="149340"/>
                </a:lnTo>
                <a:lnTo>
                  <a:pt x="111592" y="111592"/>
                </a:lnTo>
                <a:lnTo>
                  <a:pt x="149341" y="78516"/>
                </a:lnTo>
                <a:lnTo>
                  <a:pt x="190740" y="50904"/>
                </a:lnTo>
                <a:lnTo>
                  <a:pt x="235197" y="29001"/>
                </a:lnTo>
                <a:lnTo>
                  <a:pt x="282121" y="13053"/>
                </a:lnTo>
                <a:lnTo>
                  <a:pt x="330919" y="3304"/>
                </a:lnTo>
                <a:lnTo>
                  <a:pt x="380999" y="0"/>
                </a:lnTo>
                <a:lnTo>
                  <a:pt x="2063672" y="0"/>
                </a:lnTo>
                <a:lnTo>
                  <a:pt x="2113753" y="3304"/>
                </a:lnTo>
                <a:lnTo>
                  <a:pt x="2162551" y="13053"/>
                </a:lnTo>
                <a:lnTo>
                  <a:pt x="2209475" y="29001"/>
                </a:lnTo>
                <a:lnTo>
                  <a:pt x="2253933" y="50904"/>
                </a:lnTo>
                <a:lnTo>
                  <a:pt x="2295331" y="78516"/>
                </a:lnTo>
                <a:lnTo>
                  <a:pt x="2333080" y="111592"/>
                </a:lnTo>
                <a:lnTo>
                  <a:pt x="2366156" y="149340"/>
                </a:lnTo>
                <a:lnTo>
                  <a:pt x="2393768" y="190739"/>
                </a:lnTo>
                <a:lnTo>
                  <a:pt x="2415671" y="235197"/>
                </a:lnTo>
                <a:lnTo>
                  <a:pt x="2431619" y="282121"/>
                </a:lnTo>
                <a:lnTo>
                  <a:pt x="2435152" y="299806"/>
                </a:lnTo>
                <a:lnTo>
                  <a:pt x="2435152" y="707676"/>
                </a:lnTo>
                <a:lnTo>
                  <a:pt x="2415671" y="772284"/>
                </a:lnTo>
                <a:lnTo>
                  <a:pt x="2393768" y="816742"/>
                </a:lnTo>
                <a:lnTo>
                  <a:pt x="2366156" y="858141"/>
                </a:lnTo>
                <a:lnTo>
                  <a:pt x="2333080" y="895890"/>
                </a:lnTo>
                <a:lnTo>
                  <a:pt x="2295331" y="928965"/>
                </a:lnTo>
                <a:lnTo>
                  <a:pt x="2253933" y="956577"/>
                </a:lnTo>
                <a:lnTo>
                  <a:pt x="2209475" y="978480"/>
                </a:lnTo>
                <a:lnTo>
                  <a:pt x="2162551" y="994429"/>
                </a:lnTo>
                <a:lnTo>
                  <a:pt x="2113753" y="1004178"/>
                </a:lnTo>
                <a:lnTo>
                  <a:pt x="2063672" y="1007482"/>
                </a:lnTo>
                <a:close/>
              </a:path>
            </a:pathLst>
          </a:custGeom>
          <a:solidFill>
            <a:srgbClr val="2566FF"/>
          </a:solidFill>
        </p:spPr>
        <p:txBody>
          <a:bodyPr wrap="square" lIns="0" tIns="0" rIns="0" bIns="0" rtlCol="0"/>
          <a:lstStyle/>
          <a:p>
            <a:endParaRPr/>
          </a:p>
        </p:txBody>
      </p:sp>
      <p:sp>
        <p:nvSpPr>
          <p:cNvPr id="8" name="object 8"/>
          <p:cNvSpPr/>
          <p:nvPr/>
        </p:nvSpPr>
        <p:spPr>
          <a:xfrm>
            <a:off x="12128780" y="2672199"/>
            <a:ext cx="2435225" cy="1004569"/>
          </a:xfrm>
          <a:custGeom>
            <a:avLst/>
            <a:gdLst/>
            <a:ahLst/>
            <a:cxnLst/>
            <a:rect l="l" t="t" r="r" b="b"/>
            <a:pathLst>
              <a:path w="2435225" h="1004570">
                <a:moveTo>
                  <a:pt x="2060514" y="1004089"/>
                </a:moveTo>
                <a:lnTo>
                  <a:pt x="380999" y="1004089"/>
                </a:lnTo>
                <a:lnTo>
                  <a:pt x="330919" y="1000785"/>
                </a:lnTo>
                <a:lnTo>
                  <a:pt x="282121" y="991036"/>
                </a:lnTo>
                <a:lnTo>
                  <a:pt x="235197" y="975087"/>
                </a:lnTo>
                <a:lnTo>
                  <a:pt x="190739" y="953184"/>
                </a:lnTo>
                <a:lnTo>
                  <a:pt x="149340" y="925572"/>
                </a:lnTo>
                <a:lnTo>
                  <a:pt x="111591" y="892497"/>
                </a:lnTo>
                <a:lnTo>
                  <a:pt x="78516" y="854748"/>
                </a:lnTo>
                <a:lnTo>
                  <a:pt x="50904" y="813349"/>
                </a:lnTo>
                <a:lnTo>
                  <a:pt x="29001" y="768891"/>
                </a:lnTo>
                <a:lnTo>
                  <a:pt x="13052" y="721967"/>
                </a:lnTo>
                <a:lnTo>
                  <a:pt x="3303" y="673169"/>
                </a:lnTo>
                <a:lnTo>
                  <a:pt x="0" y="623095"/>
                </a:lnTo>
                <a:lnTo>
                  <a:pt x="0" y="380993"/>
                </a:lnTo>
                <a:lnTo>
                  <a:pt x="3303" y="330919"/>
                </a:lnTo>
                <a:lnTo>
                  <a:pt x="13052" y="282121"/>
                </a:lnTo>
                <a:lnTo>
                  <a:pt x="29001" y="235197"/>
                </a:lnTo>
                <a:lnTo>
                  <a:pt x="50904" y="190739"/>
                </a:lnTo>
                <a:lnTo>
                  <a:pt x="78516" y="149340"/>
                </a:lnTo>
                <a:lnTo>
                  <a:pt x="111591" y="111592"/>
                </a:lnTo>
                <a:lnTo>
                  <a:pt x="149340" y="78516"/>
                </a:lnTo>
                <a:lnTo>
                  <a:pt x="190739" y="50904"/>
                </a:lnTo>
                <a:lnTo>
                  <a:pt x="235197" y="29001"/>
                </a:lnTo>
                <a:lnTo>
                  <a:pt x="282121" y="13053"/>
                </a:lnTo>
                <a:lnTo>
                  <a:pt x="330919" y="3304"/>
                </a:lnTo>
                <a:lnTo>
                  <a:pt x="380999" y="0"/>
                </a:lnTo>
                <a:lnTo>
                  <a:pt x="2060514" y="0"/>
                </a:lnTo>
                <a:lnTo>
                  <a:pt x="2110594" y="3304"/>
                </a:lnTo>
                <a:lnTo>
                  <a:pt x="2159392" y="13053"/>
                </a:lnTo>
                <a:lnTo>
                  <a:pt x="2206316" y="29001"/>
                </a:lnTo>
                <a:lnTo>
                  <a:pt x="2250774" y="50904"/>
                </a:lnTo>
                <a:lnTo>
                  <a:pt x="2292173" y="78516"/>
                </a:lnTo>
                <a:lnTo>
                  <a:pt x="2329921" y="111592"/>
                </a:lnTo>
                <a:lnTo>
                  <a:pt x="2362997" y="149340"/>
                </a:lnTo>
                <a:lnTo>
                  <a:pt x="2390609" y="190739"/>
                </a:lnTo>
                <a:lnTo>
                  <a:pt x="2412512" y="235197"/>
                </a:lnTo>
                <a:lnTo>
                  <a:pt x="2428461" y="282121"/>
                </a:lnTo>
                <a:lnTo>
                  <a:pt x="2435153" y="315619"/>
                </a:lnTo>
                <a:lnTo>
                  <a:pt x="2435153" y="688470"/>
                </a:lnTo>
                <a:lnTo>
                  <a:pt x="2412512" y="768891"/>
                </a:lnTo>
                <a:lnTo>
                  <a:pt x="2390609" y="813349"/>
                </a:lnTo>
                <a:lnTo>
                  <a:pt x="2362997" y="854748"/>
                </a:lnTo>
                <a:lnTo>
                  <a:pt x="2329921" y="892497"/>
                </a:lnTo>
                <a:lnTo>
                  <a:pt x="2292173" y="925572"/>
                </a:lnTo>
                <a:lnTo>
                  <a:pt x="2250774" y="953184"/>
                </a:lnTo>
                <a:lnTo>
                  <a:pt x="2206316" y="975087"/>
                </a:lnTo>
                <a:lnTo>
                  <a:pt x="2159392" y="991036"/>
                </a:lnTo>
                <a:lnTo>
                  <a:pt x="2110594" y="1000785"/>
                </a:lnTo>
                <a:lnTo>
                  <a:pt x="2060514" y="1004089"/>
                </a:lnTo>
                <a:close/>
              </a:path>
            </a:pathLst>
          </a:custGeom>
          <a:solidFill>
            <a:srgbClr val="FF007D"/>
          </a:solidFill>
        </p:spPr>
        <p:txBody>
          <a:bodyPr wrap="square" lIns="0" tIns="0" rIns="0" bIns="0" rtlCol="0"/>
          <a:lstStyle/>
          <a:p>
            <a:endParaRPr/>
          </a:p>
        </p:txBody>
      </p:sp>
      <p:sp>
        <p:nvSpPr>
          <p:cNvPr id="9" name="object 9"/>
          <p:cNvSpPr txBox="1"/>
          <p:nvPr/>
        </p:nvSpPr>
        <p:spPr>
          <a:xfrm>
            <a:off x="12430586" y="2917722"/>
            <a:ext cx="1913254" cy="443711"/>
          </a:xfrm>
          <a:prstGeom prst="rect">
            <a:avLst/>
          </a:prstGeom>
        </p:spPr>
        <p:txBody>
          <a:bodyPr vert="horz" wrap="square" lIns="0" tIns="12700" rIns="0" bIns="0" rtlCol="0">
            <a:spAutoFit/>
          </a:bodyPr>
          <a:lstStyle/>
          <a:p>
            <a:pPr marL="12700">
              <a:lnSpc>
                <a:spcPct val="100000"/>
              </a:lnSpc>
              <a:spcBef>
                <a:spcPts val="100"/>
              </a:spcBef>
            </a:pPr>
            <a:r>
              <a:rPr lang="en-US" sz="2800" b="1" spc="-20" dirty="0">
                <a:solidFill>
                  <a:srgbClr val="F7F7F7"/>
                </a:solidFill>
                <a:latin typeface="Trebuchet MS"/>
                <a:cs typeface="Trebuchet MS"/>
              </a:rPr>
              <a:t>1-day + oil</a:t>
            </a:r>
            <a:endParaRPr sz="2800" dirty="0">
              <a:latin typeface="Trebuchet MS"/>
              <a:cs typeface="Trebuchet MS"/>
            </a:endParaRPr>
          </a:p>
        </p:txBody>
      </p:sp>
      <p:sp>
        <p:nvSpPr>
          <p:cNvPr id="10" name="object 10"/>
          <p:cNvSpPr/>
          <p:nvPr/>
        </p:nvSpPr>
        <p:spPr>
          <a:xfrm>
            <a:off x="7931327" y="3669228"/>
            <a:ext cx="1905" cy="2981960"/>
          </a:xfrm>
          <a:custGeom>
            <a:avLst/>
            <a:gdLst/>
            <a:ahLst/>
            <a:cxnLst/>
            <a:rect l="l" t="t" r="r" b="b"/>
            <a:pathLst>
              <a:path w="1904" h="2981959">
                <a:moveTo>
                  <a:pt x="0" y="0"/>
                </a:moveTo>
                <a:lnTo>
                  <a:pt x="1699" y="2981377"/>
                </a:lnTo>
              </a:path>
            </a:pathLst>
          </a:custGeom>
          <a:ln w="9538">
            <a:solidFill>
              <a:srgbClr val="00003B"/>
            </a:solidFill>
          </a:ln>
        </p:spPr>
        <p:txBody>
          <a:bodyPr wrap="square" lIns="0" tIns="0" rIns="0" bIns="0" rtlCol="0"/>
          <a:lstStyle/>
          <a:p>
            <a:endParaRPr/>
          </a:p>
        </p:txBody>
      </p:sp>
      <p:sp>
        <p:nvSpPr>
          <p:cNvPr id="11" name="object 11"/>
          <p:cNvSpPr/>
          <p:nvPr/>
        </p:nvSpPr>
        <p:spPr>
          <a:xfrm>
            <a:off x="10642491" y="3669232"/>
            <a:ext cx="3810" cy="2981960"/>
          </a:xfrm>
          <a:custGeom>
            <a:avLst/>
            <a:gdLst/>
            <a:ahLst/>
            <a:cxnLst/>
            <a:rect l="l" t="t" r="r" b="b"/>
            <a:pathLst>
              <a:path w="3809" h="2981959">
                <a:moveTo>
                  <a:pt x="3303" y="0"/>
                </a:moveTo>
                <a:lnTo>
                  <a:pt x="0" y="2981382"/>
                </a:lnTo>
              </a:path>
            </a:pathLst>
          </a:custGeom>
          <a:ln w="9538">
            <a:solidFill>
              <a:srgbClr val="00003B"/>
            </a:solidFill>
          </a:ln>
        </p:spPr>
        <p:txBody>
          <a:bodyPr wrap="square" lIns="0" tIns="0" rIns="0" bIns="0" rtlCol="0"/>
          <a:lstStyle/>
          <a:p>
            <a:endParaRPr/>
          </a:p>
        </p:txBody>
      </p:sp>
      <p:sp>
        <p:nvSpPr>
          <p:cNvPr id="12" name="object 12"/>
          <p:cNvSpPr/>
          <p:nvPr/>
        </p:nvSpPr>
        <p:spPr>
          <a:xfrm>
            <a:off x="13349487" y="3670558"/>
            <a:ext cx="9525" cy="2972435"/>
          </a:xfrm>
          <a:custGeom>
            <a:avLst/>
            <a:gdLst/>
            <a:ahLst/>
            <a:cxnLst/>
            <a:rect l="l" t="t" r="r" b="b"/>
            <a:pathLst>
              <a:path w="9525" h="2972434">
                <a:moveTo>
                  <a:pt x="0" y="0"/>
                </a:moveTo>
                <a:lnTo>
                  <a:pt x="9512" y="2971885"/>
                </a:lnTo>
              </a:path>
            </a:pathLst>
          </a:custGeom>
          <a:ln w="9512">
            <a:solidFill>
              <a:srgbClr val="00003B"/>
            </a:solidFill>
          </a:ln>
        </p:spPr>
        <p:txBody>
          <a:bodyPr wrap="square" lIns="0" tIns="0" rIns="0" bIns="0" rtlCol="0"/>
          <a:lstStyle/>
          <a:p>
            <a:endParaRPr/>
          </a:p>
        </p:txBody>
      </p:sp>
      <p:sp>
        <p:nvSpPr>
          <p:cNvPr id="14" name="object 14"/>
          <p:cNvSpPr txBox="1"/>
          <p:nvPr/>
        </p:nvSpPr>
        <p:spPr>
          <a:xfrm>
            <a:off x="9562963" y="6568799"/>
            <a:ext cx="2598366" cy="1668727"/>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dirty="0">
                <a:solidFill>
                  <a:srgbClr val="00003B"/>
                </a:solidFill>
                <a:latin typeface="Tahoma"/>
                <a:cs typeface="Tahoma"/>
              </a:rPr>
              <a:t>Fine-tune the model and predict for 30 days</a:t>
            </a:r>
            <a:endParaRPr sz="2400" dirty="0">
              <a:latin typeface="Tahoma"/>
              <a:cs typeface="Tahoma"/>
            </a:endParaRPr>
          </a:p>
        </p:txBody>
      </p:sp>
      <p:sp>
        <p:nvSpPr>
          <p:cNvPr id="15" name="object 15"/>
          <p:cNvSpPr txBox="1"/>
          <p:nvPr/>
        </p:nvSpPr>
        <p:spPr>
          <a:xfrm>
            <a:off x="12279500" y="6568792"/>
            <a:ext cx="2159000" cy="1243995"/>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spc="-10" dirty="0">
                <a:solidFill>
                  <a:srgbClr val="00003B"/>
                </a:solidFill>
                <a:latin typeface="Tahoma"/>
                <a:cs typeface="Tahoma"/>
              </a:rPr>
              <a:t>Tried adding oil as well</a:t>
            </a:r>
            <a:r>
              <a:rPr sz="2400" spc="-10" dirty="0">
                <a:solidFill>
                  <a:srgbClr val="00003B"/>
                </a:solidFill>
                <a:latin typeface="Tahoma"/>
                <a:cs typeface="Tahoma"/>
              </a:rPr>
              <a:t>.</a:t>
            </a:r>
            <a:endParaRPr sz="2400" dirty="0">
              <a:latin typeface="Tahoma"/>
              <a:cs typeface="Tahoma"/>
            </a:endParaRPr>
          </a:p>
        </p:txBody>
      </p:sp>
      <p:sp>
        <p:nvSpPr>
          <p:cNvPr id="16" name="object 16"/>
          <p:cNvSpPr txBox="1"/>
          <p:nvPr/>
        </p:nvSpPr>
        <p:spPr>
          <a:xfrm>
            <a:off x="14725754" y="6651188"/>
            <a:ext cx="2691889" cy="819263"/>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dirty="0">
                <a:latin typeface="Tahoma"/>
                <a:cs typeface="Tahoma"/>
              </a:rPr>
              <a:t>Tried with CPI as well.</a:t>
            </a:r>
            <a:endParaRPr sz="2400" dirty="0">
              <a:latin typeface="Tahoma"/>
              <a:cs typeface="Tahoma"/>
            </a:endParaRPr>
          </a:p>
        </p:txBody>
      </p:sp>
      <p:sp>
        <p:nvSpPr>
          <p:cNvPr id="17" name="object 17"/>
          <p:cNvSpPr/>
          <p:nvPr/>
        </p:nvSpPr>
        <p:spPr>
          <a:xfrm>
            <a:off x="16036929" y="3673932"/>
            <a:ext cx="45719" cy="2977256"/>
          </a:xfrm>
          <a:custGeom>
            <a:avLst/>
            <a:gdLst/>
            <a:ahLst/>
            <a:cxnLst/>
            <a:rect l="l" t="t" r="r" b="b"/>
            <a:pathLst>
              <a:path w="24765" h="2971800">
                <a:moveTo>
                  <a:pt x="0" y="0"/>
                </a:moveTo>
                <a:lnTo>
                  <a:pt x="24231" y="2971766"/>
                </a:lnTo>
              </a:path>
            </a:pathLst>
          </a:custGeom>
          <a:ln w="9523">
            <a:solidFill>
              <a:srgbClr val="00003B"/>
            </a:solidFill>
          </a:ln>
        </p:spPr>
        <p:txBody>
          <a:bodyPr wrap="square" lIns="0" tIns="0" rIns="0" bIns="0" rtlCol="0"/>
          <a:lstStyle/>
          <a:p>
            <a:endParaRPr/>
          </a:p>
        </p:txBody>
      </p:sp>
      <p:grpSp>
        <p:nvGrpSpPr>
          <p:cNvPr id="18" name="object 18"/>
          <p:cNvGrpSpPr/>
          <p:nvPr/>
        </p:nvGrpSpPr>
        <p:grpSpPr>
          <a:xfrm>
            <a:off x="16757008" y="8985885"/>
            <a:ext cx="504825" cy="504825"/>
            <a:chOff x="16757008" y="8985885"/>
            <a:chExt cx="504825" cy="504825"/>
          </a:xfrm>
        </p:grpSpPr>
        <p:pic>
          <p:nvPicPr>
            <p:cNvPr id="19" name="object 19"/>
            <p:cNvPicPr/>
            <p:nvPr/>
          </p:nvPicPr>
          <p:blipFill>
            <a:blip r:embed="rId2" cstate="print"/>
            <a:stretch>
              <a:fillRect/>
            </a:stretch>
          </p:blipFill>
          <p:spPr>
            <a:xfrm>
              <a:off x="16757008" y="8985885"/>
              <a:ext cx="504824" cy="504824"/>
            </a:xfrm>
            <a:prstGeom prst="rect">
              <a:avLst/>
            </a:prstGeom>
          </p:spPr>
        </p:pic>
        <p:pic>
          <p:nvPicPr>
            <p:cNvPr id="20" name="object 20"/>
            <p:cNvPicPr/>
            <p:nvPr/>
          </p:nvPicPr>
          <p:blipFill>
            <a:blip r:embed="rId3" cstate="print"/>
            <a:stretch>
              <a:fillRect/>
            </a:stretch>
          </p:blipFill>
          <p:spPr>
            <a:xfrm>
              <a:off x="16959862" y="9124919"/>
              <a:ext cx="133354" cy="228091"/>
            </a:xfrm>
            <a:prstGeom prst="rect">
              <a:avLst/>
            </a:prstGeom>
          </p:spPr>
        </p:pic>
      </p:grpSp>
      <p:sp>
        <p:nvSpPr>
          <p:cNvPr id="21" name="object 21"/>
          <p:cNvSpPr txBox="1"/>
          <p:nvPr/>
        </p:nvSpPr>
        <p:spPr>
          <a:xfrm>
            <a:off x="14823444" y="9095744"/>
            <a:ext cx="1751330" cy="299720"/>
          </a:xfrm>
          <a:prstGeom prst="rect">
            <a:avLst/>
          </a:prstGeom>
        </p:spPr>
        <p:txBody>
          <a:bodyPr vert="horz" wrap="square" lIns="0" tIns="12700" rIns="0" bIns="0" rtlCol="0">
            <a:spAutoFit/>
          </a:bodyPr>
          <a:lstStyle/>
          <a:p>
            <a:pPr marL="12700">
              <a:lnSpc>
                <a:spcPct val="100000"/>
              </a:lnSpc>
              <a:spcBef>
                <a:spcPts val="100"/>
              </a:spcBef>
            </a:pPr>
            <a:r>
              <a:rPr sz="1800" b="1" u="heavy" spc="80" dirty="0">
                <a:solidFill>
                  <a:srgbClr val="00003B"/>
                </a:solidFill>
                <a:uFill>
                  <a:solidFill>
                    <a:srgbClr val="00003B"/>
                  </a:solidFill>
                </a:uFill>
                <a:latin typeface="Trebuchet MS"/>
                <a:cs typeface="Trebuchet MS"/>
                <a:hlinkClick r:id="rId4" action="ppaction://hlinksldjump"/>
              </a:rPr>
              <a:t>Back</a:t>
            </a:r>
            <a:r>
              <a:rPr sz="1800" b="1" u="heavy" spc="-90" dirty="0">
                <a:solidFill>
                  <a:srgbClr val="00003B"/>
                </a:solidFill>
                <a:uFill>
                  <a:solidFill>
                    <a:srgbClr val="00003B"/>
                  </a:solidFill>
                </a:uFill>
                <a:latin typeface="Trebuchet MS"/>
                <a:cs typeface="Trebuchet MS"/>
                <a:hlinkClick r:id="rId4" action="ppaction://hlinksldjump"/>
              </a:rPr>
              <a:t> </a:t>
            </a:r>
            <a:r>
              <a:rPr sz="1800" b="1" u="heavy" dirty="0">
                <a:solidFill>
                  <a:srgbClr val="00003B"/>
                </a:solidFill>
                <a:uFill>
                  <a:solidFill>
                    <a:srgbClr val="00003B"/>
                  </a:solidFill>
                </a:uFill>
                <a:latin typeface="Trebuchet MS"/>
                <a:cs typeface="Trebuchet MS"/>
                <a:hlinkClick r:id="rId4" action="ppaction://hlinksldjump"/>
              </a:rPr>
              <a:t>to</a:t>
            </a:r>
            <a:r>
              <a:rPr sz="1800" b="1" u="heavy" spc="-75" dirty="0">
                <a:solidFill>
                  <a:srgbClr val="00003B"/>
                </a:solidFill>
                <a:uFill>
                  <a:solidFill>
                    <a:srgbClr val="00003B"/>
                  </a:solidFill>
                </a:uFill>
                <a:latin typeface="Trebuchet MS"/>
                <a:cs typeface="Trebuchet MS"/>
                <a:hlinkClick r:id="rId4" action="ppaction://hlinksldjump"/>
              </a:rPr>
              <a:t> </a:t>
            </a:r>
            <a:r>
              <a:rPr sz="1800" b="1" u="heavy" spc="65" dirty="0">
                <a:solidFill>
                  <a:srgbClr val="00003B"/>
                </a:solidFill>
                <a:uFill>
                  <a:solidFill>
                    <a:srgbClr val="00003B"/>
                  </a:solidFill>
                </a:uFill>
                <a:latin typeface="Trebuchet MS"/>
                <a:cs typeface="Trebuchet MS"/>
                <a:hlinkClick r:id="rId4" action="ppaction://hlinksldjump"/>
              </a:rPr>
              <a:t>Agenda</a:t>
            </a:r>
            <a:endParaRPr sz="1800">
              <a:latin typeface="Trebuchet MS"/>
              <a:cs typeface="Trebuchet MS"/>
            </a:endParaRPr>
          </a:p>
        </p:txBody>
      </p:sp>
      <p:sp>
        <p:nvSpPr>
          <p:cNvPr id="22" name="object 22"/>
          <p:cNvSpPr txBox="1">
            <a:spLocks noGrp="1"/>
          </p:cNvSpPr>
          <p:nvPr>
            <p:ph type="title"/>
          </p:nvPr>
        </p:nvSpPr>
        <p:spPr>
          <a:xfrm>
            <a:off x="1016000" y="2643698"/>
            <a:ext cx="3983354" cy="2167260"/>
          </a:xfrm>
          <a:prstGeom prst="rect">
            <a:avLst/>
          </a:prstGeom>
        </p:spPr>
        <p:txBody>
          <a:bodyPr vert="horz" wrap="square" lIns="0" tIns="12700" rIns="0" bIns="0" rtlCol="0">
            <a:spAutoFit/>
          </a:bodyPr>
          <a:lstStyle/>
          <a:p>
            <a:pPr marL="12700" marR="5080">
              <a:lnSpc>
                <a:spcPct val="100000"/>
              </a:lnSpc>
              <a:spcBef>
                <a:spcPts val="100"/>
              </a:spcBef>
            </a:pPr>
            <a:r>
              <a:rPr lang="en-US" sz="7000" spc="85" dirty="0">
                <a:solidFill>
                  <a:srgbClr val="00003B"/>
                </a:solidFill>
                <a:latin typeface="Trebuchet MS"/>
                <a:cs typeface="Trebuchet MS"/>
              </a:rPr>
              <a:t>Trial &amp; Error</a:t>
            </a:r>
            <a:endParaRPr sz="7000" dirty="0">
              <a:latin typeface="Trebuchet MS"/>
              <a:cs typeface="Trebuchet MS"/>
            </a:endParaRPr>
          </a:p>
        </p:txBody>
      </p:sp>
      <p:sp>
        <p:nvSpPr>
          <p:cNvPr id="23" name="object 23"/>
          <p:cNvSpPr txBox="1"/>
          <p:nvPr/>
        </p:nvSpPr>
        <p:spPr>
          <a:xfrm>
            <a:off x="1016001" y="5092071"/>
            <a:ext cx="4851400" cy="4479368"/>
          </a:xfrm>
          <a:prstGeom prst="rect">
            <a:avLst/>
          </a:prstGeom>
        </p:spPr>
        <p:txBody>
          <a:bodyPr vert="horz" wrap="square" lIns="0" tIns="12700" rIns="0" bIns="0" rtlCol="0">
            <a:spAutoFit/>
          </a:bodyPr>
          <a:lstStyle/>
          <a:p>
            <a:pPr marL="12700" marR="5080">
              <a:lnSpc>
                <a:spcPct val="116100"/>
              </a:lnSpc>
              <a:spcBef>
                <a:spcPts val="100"/>
              </a:spcBef>
            </a:pPr>
            <a:r>
              <a:rPr lang="en-US" sz="2800" spc="55" dirty="0">
                <a:solidFill>
                  <a:srgbClr val="00003B"/>
                </a:solidFill>
                <a:latin typeface="Tahoma"/>
                <a:cs typeface="Tahoma"/>
              </a:rPr>
              <a:t>Started with:</a:t>
            </a:r>
          </a:p>
          <a:p>
            <a:pPr marL="12700" marR="5080">
              <a:lnSpc>
                <a:spcPct val="116100"/>
              </a:lnSpc>
              <a:spcBef>
                <a:spcPts val="100"/>
              </a:spcBef>
            </a:pPr>
            <a:r>
              <a:rPr lang="en-US" sz="2800" spc="55" dirty="0">
                <a:solidFill>
                  <a:srgbClr val="00003B"/>
                </a:solidFill>
                <a:latin typeface="Tahoma"/>
                <a:cs typeface="Tahoma"/>
              </a:rPr>
              <a:t> </a:t>
            </a:r>
            <a:r>
              <a:rPr lang="en-GB" sz="2800" dirty="0">
                <a:hlinkClick r:id="rId5"/>
              </a:rPr>
              <a:t>pereirajose3/bitcoin_price_prediction_ensemble_bilstm-gru_savitzky_golay_filter: Bitcoin price prediction with ensemble </a:t>
            </a:r>
            <a:r>
              <a:rPr lang="en-GB" sz="2800" dirty="0" err="1">
                <a:hlinkClick r:id="rId5"/>
              </a:rPr>
              <a:t>BiLSTM</a:t>
            </a:r>
            <a:r>
              <a:rPr lang="en-GB" sz="2800" dirty="0">
                <a:hlinkClick r:id="rId5"/>
              </a:rPr>
              <a:t>-GRU and </a:t>
            </a:r>
            <a:r>
              <a:rPr lang="en-GB" sz="2800" dirty="0" err="1">
                <a:hlinkClick r:id="rId5"/>
              </a:rPr>
              <a:t>savitzky-golay</a:t>
            </a:r>
            <a:r>
              <a:rPr lang="en-GB" sz="2800" dirty="0">
                <a:hlinkClick r:id="rId5"/>
              </a:rPr>
              <a:t> filter (github.com)</a:t>
            </a:r>
            <a:endParaRPr sz="2800" dirty="0">
              <a:latin typeface="Tahoma"/>
              <a:cs typeface="Tahoma"/>
            </a:endParaRPr>
          </a:p>
        </p:txBody>
      </p:sp>
      <p:grpSp>
        <p:nvGrpSpPr>
          <p:cNvPr id="25" name="object 25"/>
          <p:cNvGrpSpPr/>
          <p:nvPr/>
        </p:nvGrpSpPr>
        <p:grpSpPr>
          <a:xfrm>
            <a:off x="1030613" y="1029777"/>
            <a:ext cx="472440" cy="483870"/>
            <a:chOff x="1030613" y="1029777"/>
            <a:chExt cx="472440" cy="483870"/>
          </a:xfrm>
        </p:grpSpPr>
        <p:sp>
          <p:nvSpPr>
            <p:cNvPr id="26" name="object 26"/>
            <p:cNvSpPr/>
            <p:nvPr/>
          </p:nvSpPr>
          <p:spPr>
            <a:xfrm>
              <a:off x="1030613" y="1029777"/>
              <a:ext cx="472440" cy="483870"/>
            </a:xfrm>
            <a:custGeom>
              <a:avLst/>
              <a:gdLst/>
              <a:ahLst/>
              <a:cxnLst/>
              <a:rect l="l" t="t" r="r" b="b"/>
              <a:pathLst>
                <a:path w="472440" h="483869">
                  <a:moveTo>
                    <a:pt x="236217" y="483700"/>
                  </a:moveTo>
                  <a:lnTo>
                    <a:pt x="3837" y="253584"/>
                  </a:lnTo>
                  <a:lnTo>
                    <a:pt x="2444" y="251514"/>
                  </a:lnTo>
                  <a:lnTo>
                    <a:pt x="488" y="246826"/>
                  </a:lnTo>
                  <a:lnTo>
                    <a:pt x="0" y="244386"/>
                  </a:lnTo>
                  <a:lnTo>
                    <a:pt x="0" y="239313"/>
                  </a:lnTo>
                  <a:lnTo>
                    <a:pt x="488" y="236873"/>
                  </a:lnTo>
                  <a:lnTo>
                    <a:pt x="2444" y="232185"/>
                  </a:lnTo>
                  <a:lnTo>
                    <a:pt x="3837" y="230114"/>
                  </a:lnTo>
                  <a:lnTo>
                    <a:pt x="236217" y="0"/>
                  </a:lnTo>
                  <a:lnTo>
                    <a:pt x="408217" y="170317"/>
                  </a:lnTo>
                  <a:lnTo>
                    <a:pt x="236217" y="170317"/>
                  </a:lnTo>
                  <a:lnTo>
                    <a:pt x="164002" y="241826"/>
                  </a:lnTo>
                  <a:lnTo>
                    <a:pt x="236217" y="313335"/>
                  </a:lnTo>
                  <a:lnTo>
                    <a:pt x="408259" y="313335"/>
                  </a:lnTo>
                  <a:lnTo>
                    <a:pt x="236217" y="483700"/>
                  </a:lnTo>
                  <a:close/>
                </a:path>
                <a:path w="472440" h="483869">
                  <a:moveTo>
                    <a:pt x="408259" y="313335"/>
                  </a:moveTo>
                  <a:lnTo>
                    <a:pt x="236217" y="313335"/>
                  </a:lnTo>
                  <a:lnTo>
                    <a:pt x="308432" y="241826"/>
                  </a:lnTo>
                  <a:lnTo>
                    <a:pt x="236217" y="170317"/>
                  </a:lnTo>
                  <a:lnTo>
                    <a:pt x="408217" y="170317"/>
                  </a:lnTo>
                  <a:lnTo>
                    <a:pt x="468598" y="230115"/>
                  </a:lnTo>
                  <a:lnTo>
                    <a:pt x="469990" y="232185"/>
                  </a:lnTo>
                  <a:lnTo>
                    <a:pt x="471946" y="236873"/>
                  </a:lnTo>
                  <a:lnTo>
                    <a:pt x="472435" y="239313"/>
                  </a:lnTo>
                  <a:lnTo>
                    <a:pt x="472435" y="244386"/>
                  </a:lnTo>
                  <a:lnTo>
                    <a:pt x="471946" y="246826"/>
                  </a:lnTo>
                  <a:lnTo>
                    <a:pt x="469990" y="251514"/>
                  </a:lnTo>
                  <a:lnTo>
                    <a:pt x="468598" y="253585"/>
                  </a:lnTo>
                  <a:lnTo>
                    <a:pt x="408259" y="313335"/>
                  </a:lnTo>
                  <a:close/>
                </a:path>
              </a:pathLst>
            </a:custGeom>
            <a:solidFill>
              <a:srgbClr val="2566FF"/>
            </a:solidFill>
          </p:spPr>
          <p:txBody>
            <a:bodyPr wrap="square" lIns="0" tIns="0" rIns="0" bIns="0" rtlCol="0"/>
            <a:lstStyle/>
            <a:p>
              <a:endParaRPr/>
            </a:p>
          </p:txBody>
        </p:sp>
        <p:pic>
          <p:nvPicPr>
            <p:cNvPr id="27" name="object 27"/>
            <p:cNvPicPr/>
            <p:nvPr/>
          </p:nvPicPr>
          <p:blipFill>
            <a:blip r:embed="rId6" cstate="print"/>
            <a:stretch>
              <a:fillRect/>
            </a:stretch>
          </p:blipFill>
          <p:spPr>
            <a:xfrm>
              <a:off x="1107804" y="1030817"/>
              <a:ext cx="317384" cy="477003"/>
            </a:xfrm>
            <a:prstGeom prst="rect">
              <a:avLst/>
            </a:prstGeom>
          </p:spPr>
        </p:pic>
      </p:grpSp>
      <p:sp>
        <p:nvSpPr>
          <p:cNvPr id="28" name="object 16">
            <a:extLst>
              <a:ext uri="{FF2B5EF4-FFF2-40B4-BE49-F238E27FC236}">
                <a16:creationId xmlns:a16="http://schemas.microsoft.com/office/drawing/2014/main" id="{0DAD3CB0-91C4-C3EA-52A2-7FFB48D9EF6D}"/>
              </a:ext>
            </a:extLst>
          </p:cNvPr>
          <p:cNvSpPr txBox="1"/>
          <p:nvPr/>
        </p:nvSpPr>
        <p:spPr>
          <a:xfrm>
            <a:off x="1674365" y="1071757"/>
            <a:ext cx="4421635" cy="351378"/>
          </a:xfrm>
          <a:prstGeom prst="rect">
            <a:avLst/>
          </a:prstGeom>
        </p:spPr>
        <p:txBody>
          <a:bodyPr vert="horz" wrap="square" lIns="0" tIns="12700" rIns="0" bIns="0" rtlCol="0">
            <a:spAutoFit/>
          </a:bodyPr>
          <a:lstStyle/>
          <a:p>
            <a:pPr marL="12700">
              <a:lnSpc>
                <a:spcPct val="100000"/>
              </a:lnSpc>
              <a:spcBef>
                <a:spcPts val="100"/>
              </a:spcBef>
            </a:pPr>
            <a:r>
              <a:rPr lang="en-GB" sz="2200" b="1" spc="65" dirty="0">
                <a:solidFill>
                  <a:srgbClr val="00003B"/>
                </a:solidFill>
                <a:latin typeface="Trebuchet MS"/>
                <a:cs typeface="Trebuchet MS"/>
              </a:rPr>
              <a:t>Ethereum Price Prediction</a:t>
            </a:r>
          </a:p>
        </p:txBody>
      </p:sp>
      <p:sp>
        <p:nvSpPr>
          <p:cNvPr id="24" name="object 14">
            <a:extLst>
              <a:ext uri="{FF2B5EF4-FFF2-40B4-BE49-F238E27FC236}">
                <a16:creationId xmlns:a16="http://schemas.microsoft.com/office/drawing/2014/main" id="{2D7E5C6C-8DB4-1405-B00B-4596AC2D57C5}"/>
              </a:ext>
            </a:extLst>
          </p:cNvPr>
          <p:cNvSpPr txBox="1"/>
          <p:nvPr/>
        </p:nvSpPr>
        <p:spPr>
          <a:xfrm>
            <a:off x="6923938" y="6588860"/>
            <a:ext cx="2159000" cy="1668727"/>
          </a:xfrm>
          <a:prstGeom prst="rect">
            <a:avLst/>
          </a:prstGeom>
        </p:spPr>
        <p:txBody>
          <a:bodyPr vert="horz" wrap="square" lIns="0" tIns="12700" rIns="0" bIns="0" rtlCol="0">
            <a:spAutoFit/>
          </a:bodyPr>
          <a:lstStyle/>
          <a:p>
            <a:pPr marL="420370" marR="412750" indent="-72390" algn="ctr">
              <a:lnSpc>
                <a:spcPct val="114599"/>
              </a:lnSpc>
              <a:spcBef>
                <a:spcPts val="100"/>
              </a:spcBef>
            </a:pPr>
            <a:r>
              <a:rPr lang="en-US" sz="2400" dirty="0">
                <a:solidFill>
                  <a:srgbClr val="00003B"/>
                </a:solidFill>
                <a:latin typeface="Tahoma"/>
                <a:cs typeface="Tahoma"/>
              </a:rPr>
              <a:t>Fine-tune the model for Ethereum</a:t>
            </a:r>
            <a:endParaRPr sz="2400" dirty="0">
              <a:latin typeface="Tahoma"/>
              <a:cs typeface="Tahoma"/>
            </a:endParaRPr>
          </a:p>
        </p:txBody>
      </p:sp>
      <p:sp>
        <p:nvSpPr>
          <p:cNvPr id="29" name="object 9">
            <a:extLst>
              <a:ext uri="{FF2B5EF4-FFF2-40B4-BE49-F238E27FC236}">
                <a16:creationId xmlns:a16="http://schemas.microsoft.com/office/drawing/2014/main" id="{853416B9-DD68-57BF-221B-E8B05EB8D096}"/>
              </a:ext>
            </a:extLst>
          </p:cNvPr>
          <p:cNvSpPr txBox="1"/>
          <p:nvPr/>
        </p:nvSpPr>
        <p:spPr>
          <a:xfrm>
            <a:off x="15041242" y="2917723"/>
            <a:ext cx="1913254" cy="443711"/>
          </a:xfrm>
          <a:prstGeom prst="rect">
            <a:avLst/>
          </a:prstGeom>
        </p:spPr>
        <p:txBody>
          <a:bodyPr vert="horz" wrap="square" lIns="0" tIns="12700" rIns="0" bIns="0" rtlCol="0">
            <a:spAutoFit/>
          </a:bodyPr>
          <a:lstStyle/>
          <a:p>
            <a:pPr marL="12700">
              <a:lnSpc>
                <a:spcPct val="100000"/>
              </a:lnSpc>
              <a:spcBef>
                <a:spcPts val="100"/>
              </a:spcBef>
            </a:pPr>
            <a:r>
              <a:rPr lang="en-US" sz="2800" b="1" spc="-20" dirty="0">
                <a:solidFill>
                  <a:srgbClr val="F7F7F7"/>
                </a:solidFill>
                <a:latin typeface="Trebuchet MS"/>
                <a:cs typeface="Trebuchet MS"/>
              </a:rPr>
              <a:t>1-day + cpi</a:t>
            </a:r>
            <a:endParaRPr sz="2800" dirty="0">
              <a:latin typeface="Trebuchet MS"/>
              <a:cs typeface="Trebuchet MS"/>
            </a:endParaRPr>
          </a:p>
        </p:txBody>
      </p:sp>
    </p:spTree>
    <p:extLst>
      <p:ext uri="{BB962C8B-B14F-4D97-AF65-F5344CB8AC3E}">
        <p14:creationId xmlns:p14="http://schemas.microsoft.com/office/powerpoint/2010/main" val="276012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D6552F-0B95-326F-5C7E-7E80D08C5176}"/>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B437D96E-2CEA-86B4-27F6-797BBF5DB8FF}"/>
              </a:ext>
            </a:extLst>
          </p:cNvPr>
          <p:cNvPicPr>
            <a:picLocks noChangeAspect="1"/>
          </p:cNvPicPr>
          <p:nvPr/>
        </p:nvPicPr>
        <p:blipFill>
          <a:blip r:embed="rId2"/>
          <a:stretch>
            <a:fillRect/>
          </a:stretch>
        </p:blipFill>
        <p:spPr>
          <a:xfrm>
            <a:off x="152400" y="3009900"/>
            <a:ext cx="17983200" cy="5505061"/>
          </a:xfrm>
          <a:prstGeom prst="rect">
            <a:avLst/>
          </a:prstGeom>
        </p:spPr>
      </p:pic>
      <p:sp>
        <p:nvSpPr>
          <p:cNvPr id="6" name="object 22">
            <a:extLst>
              <a:ext uri="{FF2B5EF4-FFF2-40B4-BE49-F238E27FC236}">
                <a16:creationId xmlns:a16="http://schemas.microsoft.com/office/drawing/2014/main" id="{A759DDCB-8127-B3E8-CE8D-BD4608DD2A83}"/>
              </a:ext>
            </a:extLst>
          </p:cNvPr>
          <p:cNvSpPr txBox="1">
            <a:spLocks/>
          </p:cNvSpPr>
          <p:nvPr/>
        </p:nvSpPr>
        <p:spPr>
          <a:xfrm>
            <a:off x="1006168" y="448170"/>
            <a:ext cx="9476565" cy="2167260"/>
          </a:xfrm>
          <a:prstGeom prst="rect">
            <a:avLst/>
          </a:prstGeom>
        </p:spPr>
        <p:txBody>
          <a:bodyPr vert="horz" wrap="square" lIns="0" tIns="12700" rIns="0" bIns="0" rtlCol="0">
            <a:spAutoFit/>
          </a:bodyPr>
          <a:lstStyle>
            <a:lvl1pPr>
              <a:defRPr sz="5500" b="1" i="0">
                <a:solidFill>
                  <a:srgbClr val="F7F7F7"/>
                </a:solidFill>
                <a:latin typeface="Tahoma"/>
                <a:ea typeface="+mj-ea"/>
                <a:cs typeface="Tahoma"/>
              </a:defRPr>
            </a:lvl1pPr>
          </a:lstStyle>
          <a:p>
            <a:pPr marL="12700" marR="5080">
              <a:spcBef>
                <a:spcPts val="100"/>
              </a:spcBef>
            </a:pPr>
            <a:r>
              <a:rPr lang="en-US" sz="7000" spc="85" dirty="0">
                <a:solidFill>
                  <a:srgbClr val="00003B"/>
                </a:solidFill>
                <a:latin typeface="Trebuchet MS"/>
                <a:cs typeface="Trebuchet MS"/>
              </a:rPr>
              <a:t>Is there any correlation?</a:t>
            </a:r>
            <a:endParaRPr lang="en-US" sz="7000" dirty="0">
              <a:latin typeface="Trebuchet MS"/>
              <a:cs typeface="Trebuchet MS"/>
            </a:endParaRPr>
          </a:p>
        </p:txBody>
      </p:sp>
    </p:spTree>
    <p:extLst>
      <p:ext uri="{BB962C8B-B14F-4D97-AF65-F5344CB8AC3E}">
        <p14:creationId xmlns:p14="http://schemas.microsoft.com/office/powerpoint/2010/main" val="1215890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1693</TotalTime>
  <Words>4049</Words>
  <Application>Microsoft Office PowerPoint</Application>
  <PresentationFormat>Custom</PresentationFormat>
  <Paragraphs>602</Paragraphs>
  <Slides>40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Calibri</vt:lpstr>
      <vt:lpstr>Consolas</vt:lpstr>
      <vt:lpstr>Lucida Sans Unicode</vt:lpstr>
      <vt:lpstr>Söhne</vt:lpstr>
      <vt:lpstr>Tahoma</vt:lpstr>
      <vt:lpstr>Times New Roman</vt:lpstr>
      <vt:lpstr>Trebuchet MS</vt:lpstr>
      <vt:lpstr>Verdana</vt:lpstr>
      <vt:lpstr>Office Theme</vt:lpstr>
      <vt:lpstr>PowerPoint Presentation</vt:lpstr>
      <vt:lpstr>Agenda</vt:lpstr>
      <vt:lpstr>Executive Summary</vt:lpstr>
      <vt:lpstr>Proposed Solutions</vt:lpstr>
      <vt:lpstr>PowerPoint Presentation</vt:lpstr>
      <vt:lpstr>Proposed Timeline</vt:lpstr>
      <vt:lpstr>Proposed Variables</vt:lpstr>
      <vt:lpstr>Trial &amp; Error</vt:lpstr>
      <vt:lpstr>PowerPoint Presentation</vt:lpstr>
      <vt:lpstr>PowerPoint Presentation</vt:lpstr>
      <vt:lpstr>Trial &amp; Error</vt:lpstr>
      <vt:lpstr>Trial &amp; Error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Trial &amp; Error</vt:lpstr>
      <vt:lpstr>PowerPoint Presentation</vt:lpstr>
      <vt:lpstr>Trial &amp; Error</vt:lpstr>
      <vt:lpstr>PowerPoint Presentation</vt:lpstr>
      <vt:lpstr>Trial &amp; Error</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Business Presentation in Dark Blue Pink Abstract Tech Style</dc:title>
  <dc:creator>Cidália Eusébio</dc:creator>
  <cp:keywords>DAFcvFeMbZM,BAEer-cZDyA</cp:keywords>
  <cp:lastModifiedBy>Jose Luis Pereira</cp:lastModifiedBy>
  <cp:revision>7</cp:revision>
  <dcterms:created xsi:type="dcterms:W3CDTF">2023-03-09T20:57:18Z</dcterms:created>
  <dcterms:modified xsi:type="dcterms:W3CDTF">2023-03-31T14:50:07Z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2023-03-09T00:00:00Z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2023-03-09T00:00:00Z</vt:filetime>
  </property>
</Properties>
</file>